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9" r:id="rId3"/>
    <p:sldId id="276" r:id="rId4"/>
    <p:sldId id="260" r:id="rId5"/>
    <p:sldId id="261" r:id="rId6"/>
    <p:sldId id="262" r:id="rId7"/>
    <p:sldId id="275" r:id="rId8"/>
    <p:sldId id="263" r:id="rId9"/>
    <p:sldId id="269" r:id="rId10"/>
    <p:sldId id="273" r:id="rId11"/>
    <p:sldId id="268" r:id="rId12"/>
    <p:sldId id="265" r:id="rId13"/>
    <p:sldId id="271" r:id="rId14"/>
    <p:sldId id="274" r:id="rId15"/>
    <p:sldId id="267" r:id="rId16"/>
    <p:sldId id="270" r:id="rId17"/>
    <p:sldId id="272" r:id="rId18"/>
    <p:sldId id="278" r:id="rId19"/>
    <p:sldId id="277"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77" d="100"/>
          <a:sy n="77" d="100"/>
        </p:scale>
        <p:origin x="91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1C151-7705-4695-9BCC-E25052086122}" type="datetimeFigureOut">
              <a:rPr lang="en-IN" smtClean="0"/>
              <a:t>18-05-2023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9C85F-C156-4663-A231-C49F4E14A86E}" type="slidenum">
              <a:rPr lang="en-IN" smtClean="0"/>
              <a:t>‹#›</a:t>
            </a:fld>
            <a:endParaRPr lang="en-IN"/>
          </a:p>
        </p:txBody>
      </p:sp>
    </p:spTree>
    <p:extLst>
      <p:ext uri="{BB962C8B-B14F-4D97-AF65-F5344CB8AC3E}">
        <p14:creationId xmlns:p14="http://schemas.microsoft.com/office/powerpoint/2010/main" val="318400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09C85F-C156-4663-A231-C49F4E14A86E}" type="slidenum">
              <a:rPr lang="en-IN" smtClean="0"/>
              <a:t>1</a:t>
            </a:fld>
            <a:endParaRPr lang="en-IN"/>
          </a:p>
        </p:txBody>
      </p:sp>
    </p:spTree>
    <p:extLst>
      <p:ext uri="{BB962C8B-B14F-4D97-AF65-F5344CB8AC3E}">
        <p14:creationId xmlns:p14="http://schemas.microsoft.com/office/powerpoint/2010/main" val="880729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C822-2F33-61B6-FABD-E6B0EEE183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308593-9BC6-403A-7C58-56CB2791C6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EC8947-4BEF-212D-A820-CF1A8AD2A6A1}"/>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ED24A15B-F34D-89D4-77CB-4ED950D35A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7812EC-F477-89D2-4E18-201D4823ED3C}"/>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258968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EE7E-64AB-CC99-70C5-73448C2A36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AD3D02-6BEF-1231-A948-07F720F2EE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C527D-ADB3-F46C-5F6A-3CB065F39724}"/>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9BA56950-340D-B515-52E6-3CD3B3D68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A5112-8919-E052-D9E3-0C64830A3D5E}"/>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409392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5735D8-1FBA-7DB2-2F42-D6F493BCD4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C1540F-FEDB-32F4-C250-5AA3D3E872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6B240B-C091-5B65-409B-55D8CD10DA72}"/>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A78FE395-05A4-7032-438F-797443841C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05A496-7668-4DCD-975C-05489585D5F0}"/>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384221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6862-F354-74E0-59CA-19486D498F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AF7FAC-0E02-6301-F74C-B8CCA0651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C17FF7-780F-3E54-4156-4E895C17C4A1}"/>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B6B58944-27C4-9E6F-14B8-2C2ABCA95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FD7C7-4254-428E-C200-80761C5AA2EC}"/>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290154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3CC8-CE1C-58CC-B633-B31B7D4AB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E762D8-3A8A-7297-D5F8-88C8B5BFD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1026DA-FE32-3083-0C5C-25C62A3C3186}"/>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B29DE08D-3424-DFA2-6AAC-D2ACD5FB1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0406CF-4D01-7F1D-7BC6-00A5648438CC}"/>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333939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F11D-677D-D186-EBFF-F1FBB02891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524A69-E992-DF24-843D-8B81A9722D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79AF6FA-DE28-7002-B4C4-A9B128F0E6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4B1045-17FF-76AD-6E4A-DA20F690EFD3}"/>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6" name="Footer Placeholder 5">
            <a:extLst>
              <a:ext uri="{FF2B5EF4-FFF2-40B4-BE49-F238E27FC236}">
                <a16:creationId xmlns:a16="http://schemas.microsoft.com/office/drawing/2014/main" id="{5CFCD86F-A14F-429C-F958-34DE5EAEEF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C94714-3889-DA8E-ECAA-C088F1578559}"/>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651779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C76B-BEF6-CF33-A72C-4A1E7AEB91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76F624-6685-825D-8678-7CED299FF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F6A950-72A3-C3F0-90CE-327B85AD36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6EFEB9-F013-317D-D4EE-2B6C4FC4B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5AE427-35B6-0A29-484B-D7287DCF8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D0B39F-2088-BC3E-5862-84AC2952AE2F}"/>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8" name="Footer Placeholder 7">
            <a:extLst>
              <a:ext uri="{FF2B5EF4-FFF2-40B4-BE49-F238E27FC236}">
                <a16:creationId xmlns:a16="http://schemas.microsoft.com/office/drawing/2014/main" id="{2F4FA3B3-ADDB-5A38-0FC9-5DA67A7641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9C7E1E-9798-21D2-5308-A6D274451993}"/>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194401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5A49-5981-6D44-E240-281F577728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798AC2-A757-DDB3-7AF4-8346504855E2}"/>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4" name="Footer Placeholder 3">
            <a:extLst>
              <a:ext uri="{FF2B5EF4-FFF2-40B4-BE49-F238E27FC236}">
                <a16:creationId xmlns:a16="http://schemas.microsoft.com/office/drawing/2014/main" id="{FB5F271B-F621-F00F-86E0-9FDEF19212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1325DF-D521-0AB1-D3B7-D0C3E3BC6301}"/>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361078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CDE3B0-717D-186E-F61C-9A33D428A0E6}"/>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3" name="Footer Placeholder 2">
            <a:extLst>
              <a:ext uri="{FF2B5EF4-FFF2-40B4-BE49-F238E27FC236}">
                <a16:creationId xmlns:a16="http://schemas.microsoft.com/office/drawing/2014/main" id="{62387A8D-7A33-3C5A-87B7-DC6B41BEC2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40D6A0-E761-49FD-BE9D-B78AE4420DEC}"/>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2245714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CD62-3B6B-7821-1FEC-451C4F4D1E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B2984-9387-45D6-2285-35603426C2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86FFB5-F509-1D69-90AD-4CFE8359B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102009-1621-2447-3B8C-48B2D0DE3D49}"/>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6" name="Footer Placeholder 5">
            <a:extLst>
              <a:ext uri="{FF2B5EF4-FFF2-40B4-BE49-F238E27FC236}">
                <a16:creationId xmlns:a16="http://schemas.microsoft.com/office/drawing/2014/main" id="{09880C2B-8165-F3EE-3211-F3F4D82A94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C6534D-857C-38B0-DDAC-AD5C3E04F475}"/>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46903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6D07-F48F-185D-48C1-22B3E4AF47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E6B427-16BA-0B92-F703-BA24780FB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7C44BA-6EC5-E1BB-4C0A-12E863B23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649BF-C4A5-F3B5-2273-66D5DBE52C4C}"/>
              </a:ext>
            </a:extLst>
          </p:cNvPr>
          <p:cNvSpPr>
            <a:spLocks noGrp="1"/>
          </p:cNvSpPr>
          <p:nvPr>
            <p:ph type="dt" sz="half" idx="10"/>
          </p:nvPr>
        </p:nvSpPr>
        <p:spPr/>
        <p:txBody>
          <a:bodyPr/>
          <a:lstStyle/>
          <a:p>
            <a:fld id="{25BE6228-4263-4945-A014-3C7EBC29CC70}" type="datetimeFigureOut">
              <a:rPr lang="en-IN" smtClean="0"/>
              <a:t>18-05-2023</a:t>
            </a:fld>
            <a:endParaRPr lang="en-IN"/>
          </a:p>
        </p:txBody>
      </p:sp>
      <p:sp>
        <p:nvSpPr>
          <p:cNvPr id="6" name="Footer Placeholder 5">
            <a:extLst>
              <a:ext uri="{FF2B5EF4-FFF2-40B4-BE49-F238E27FC236}">
                <a16:creationId xmlns:a16="http://schemas.microsoft.com/office/drawing/2014/main" id="{021A496F-D46F-8D29-6703-56F8DB9D06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9704C9-0B45-7460-9CB3-F9B754BC9402}"/>
              </a:ext>
            </a:extLst>
          </p:cNvPr>
          <p:cNvSpPr>
            <a:spLocks noGrp="1"/>
          </p:cNvSpPr>
          <p:nvPr>
            <p:ph type="sldNum" sz="quarter" idx="12"/>
          </p:nvPr>
        </p:nvSpPr>
        <p:spPr/>
        <p:txBody>
          <a:bodyPr/>
          <a:lstStyle/>
          <a:p>
            <a:fld id="{3E9AA517-4074-4862-A64D-9F99D8CC85C8}" type="slidenum">
              <a:rPr lang="en-IN" smtClean="0"/>
              <a:t>‹#›</a:t>
            </a:fld>
            <a:endParaRPr lang="en-IN"/>
          </a:p>
        </p:txBody>
      </p:sp>
    </p:spTree>
    <p:extLst>
      <p:ext uri="{BB962C8B-B14F-4D97-AF65-F5344CB8AC3E}">
        <p14:creationId xmlns:p14="http://schemas.microsoft.com/office/powerpoint/2010/main" val="71363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5098FB-AC3A-C4D6-D0AA-C3F2EE3C53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F41F51-5B13-7EBD-61CD-FBC89B7898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96F83-C513-2313-B8CA-ED56A1A7A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BE6228-4263-4945-A014-3C7EBC29CC70}" type="datetimeFigureOut">
              <a:rPr lang="en-IN" smtClean="0"/>
              <a:t>18-05-2023</a:t>
            </a:fld>
            <a:endParaRPr lang="en-IN"/>
          </a:p>
        </p:txBody>
      </p:sp>
      <p:sp>
        <p:nvSpPr>
          <p:cNvPr id="5" name="Footer Placeholder 4">
            <a:extLst>
              <a:ext uri="{FF2B5EF4-FFF2-40B4-BE49-F238E27FC236}">
                <a16:creationId xmlns:a16="http://schemas.microsoft.com/office/drawing/2014/main" id="{FE48E1D9-0E1D-6600-6369-C93740DB2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9C7BCB-9BC5-270E-4439-304538122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AA517-4074-4862-A64D-9F99D8CC85C8}" type="slidenum">
              <a:rPr lang="en-IN" smtClean="0"/>
              <a:t>‹#›</a:t>
            </a:fld>
            <a:endParaRPr lang="en-IN"/>
          </a:p>
        </p:txBody>
      </p:sp>
    </p:spTree>
    <p:extLst>
      <p:ext uri="{BB962C8B-B14F-4D97-AF65-F5344CB8AC3E}">
        <p14:creationId xmlns:p14="http://schemas.microsoft.com/office/powerpoint/2010/main" val="386623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96B08D-53EB-5C0C-13F9-20B42270D7FD}"/>
              </a:ext>
            </a:extLst>
          </p:cNvPr>
          <p:cNvSpPr txBox="1"/>
          <p:nvPr/>
        </p:nvSpPr>
        <p:spPr>
          <a:xfrm>
            <a:off x="156118" y="283154"/>
            <a:ext cx="11202854" cy="1569660"/>
          </a:xfrm>
          <a:prstGeom prst="rect">
            <a:avLst/>
          </a:prstGeom>
          <a:noFill/>
        </p:spPr>
        <p:txBody>
          <a:bodyPr wrap="square">
            <a:spAutoFit/>
          </a:bodyPr>
          <a:lstStyle/>
          <a:p>
            <a:r>
              <a:rPr lang="en-IN" sz="3200" b="1" dirty="0">
                <a:solidFill>
                  <a:srgbClr val="FF0000"/>
                </a:solidFill>
                <a:latin typeface="Arial"/>
                <a:ea typeface="Arial"/>
                <a:cs typeface="Arial"/>
                <a:sym typeface="Arial"/>
              </a:rPr>
              <a:t>Patient’s Condition Classification using Drug Reviews</a:t>
            </a:r>
          </a:p>
          <a:p>
            <a:endParaRPr lang="en-IN" sz="3200" b="1" dirty="0">
              <a:solidFill>
                <a:srgbClr val="FF0000"/>
              </a:solidFill>
              <a:latin typeface="Arial"/>
              <a:cs typeface="Arial"/>
              <a:sym typeface="Arial"/>
            </a:endParaRPr>
          </a:p>
          <a:p>
            <a:r>
              <a:rPr lang="en-IN" sz="3200" b="1" dirty="0">
                <a:solidFill>
                  <a:srgbClr val="FF0000"/>
                </a:solidFill>
                <a:latin typeface="Arial"/>
                <a:ea typeface="Arial"/>
                <a:cs typeface="Arial"/>
                <a:sym typeface="Arial"/>
              </a:rPr>
              <a:t>P-230 / Group # 1 </a:t>
            </a:r>
            <a:endParaRPr lang="en-IN" sz="3200" b="1" dirty="0">
              <a:solidFill>
                <a:srgbClr val="FF0000"/>
              </a:solidFill>
            </a:endParaRPr>
          </a:p>
        </p:txBody>
      </p:sp>
      <p:pic>
        <p:nvPicPr>
          <p:cNvPr id="9" name="Picture 8">
            <a:extLst>
              <a:ext uri="{FF2B5EF4-FFF2-40B4-BE49-F238E27FC236}">
                <a16:creationId xmlns:a16="http://schemas.microsoft.com/office/drawing/2014/main" id="{8F400AED-232B-E37A-F2C2-5388C1DA932A}"/>
              </a:ext>
            </a:extLst>
          </p:cNvPr>
          <p:cNvPicPr>
            <a:picLocks noChangeAspect="1"/>
          </p:cNvPicPr>
          <p:nvPr/>
        </p:nvPicPr>
        <p:blipFill rotWithShape="1">
          <a:blip r:embed="rId3">
            <a:extLst>
              <a:ext uri="{28A0092B-C50C-407E-A947-70E740481C1C}">
                <a14:useLocalDpi xmlns:a14="http://schemas.microsoft.com/office/drawing/2010/main" val="0"/>
              </a:ext>
            </a:extLst>
          </a:blip>
          <a:srcRect l="1083" t="39873" r="69817" b="11382"/>
          <a:stretch/>
        </p:blipFill>
        <p:spPr>
          <a:xfrm>
            <a:off x="1053547" y="2233005"/>
            <a:ext cx="3547946" cy="3342887"/>
          </a:xfrm>
          <a:prstGeom prst="rect">
            <a:avLst/>
          </a:prstGeom>
        </p:spPr>
      </p:pic>
      <p:pic>
        <p:nvPicPr>
          <p:cNvPr id="11" name="Picture 10">
            <a:extLst>
              <a:ext uri="{FF2B5EF4-FFF2-40B4-BE49-F238E27FC236}">
                <a16:creationId xmlns:a16="http://schemas.microsoft.com/office/drawing/2014/main" id="{4C5BAC57-48E9-0D27-8684-3D33E01D3C10}"/>
              </a:ext>
            </a:extLst>
          </p:cNvPr>
          <p:cNvPicPr>
            <a:picLocks noChangeAspect="1"/>
          </p:cNvPicPr>
          <p:nvPr/>
        </p:nvPicPr>
        <p:blipFill rotWithShape="1">
          <a:blip r:embed="rId3">
            <a:extLst>
              <a:ext uri="{28A0092B-C50C-407E-A947-70E740481C1C}">
                <a14:useLocalDpi xmlns:a14="http://schemas.microsoft.com/office/drawing/2010/main" val="0"/>
              </a:ext>
            </a:extLst>
          </a:blip>
          <a:srcRect l="60823" t="39675" r="7622" b="8144"/>
          <a:stretch/>
        </p:blipFill>
        <p:spPr>
          <a:xfrm>
            <a:off x="5533108" y="1406743"/>
            <a:ext cx="4114801" cy="4481836"/>
          </a:xfrm>
          <a:prstGeom prst="rect">
            <a:avLst/>
          </a:prstGeom>
        </p:spPr>
      </p:pic>
    </p:spTree>
    <p:extLst>
      <p:ext uri="{BB962C8B-B14F-4D97-AF65-F5344CB8AC3E}">
        <p14:creationId xmlns:p14="http://schemas.microsoft.com/office/powerpoint/2010/main" val="279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1666F82-4F81-AEF3-DD99-92EFB4857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207" y="1038077"/>
            <a:ext cx="8500520" cy="548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148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D286897-9F34-9F73-5401-252E99D2D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784" y="966158"/>
            <a:ext cx="6304504" cy="5451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2AD571-5F19-3190-B4F3-C37884C2A7F9}"/>
              </a:ext>
            </a:extLst>
          </p:cNvPr>
          <p:cNvSpPr txBox="1"/>
          <p:nvPr/>
        </p:nvSpPr>
        <p:spPr>
          <a:xfrm flipH="1">
            <a:off x="3367798" y="-80700"/>
            <a:ext cx="6197490" cy="584775"/>
          </a:xfrm>
          <a:prstGeom prst="rect">
            <a:avLst/>
          </a:prstGeom>
          <a:noFill/>
        </p:spPr>
        <p:txBody>
          <a:bodyPr wrap="square" rtlCol="0">
            <a:spAutoFit/>
          </a:bodyPr>
          <a:lstStyle/>
          <a:p>
            <a:r>
              <a:rPr lang="en-US" sz="3200" b="1" dirty="0">
                <a:solidFill>
                  <a:srgbClr val="7030A0"/>
                </a:solidFill>
              </a:rPr>
              <a:t>Sentimental Analysis on Reviews</a:t>
            </a:r>
            <a:endParaRPr lang="en-IN" sz="3200" b="1" dirty="0">
              <a:solidFill>
                <a:srgbClr val="7030A0"/>
              </a:solidFill>
            </a:endParaRPr>
          </a:p>
        </p:txBody>
      </p:sp>
    </p:spTree>
    <p:extLst>
      <p:ext uri="{BB962C8B-B14F-4D97-AF65-F5344CB8AC3E}">
        <p14:creationId xmlns:p14="http://schemas.microsoft.com/office/powerpoint/2010/main" val="4098256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F9E87CE-6985-26CB-9C3A-82B0A17FC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3" y="1803943"/>
            <a:ext cx="6218701" cy="43825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3D0A793-99B3-D9A6-E418-98B7FCB96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368" y="1803943"/>
            <a:ext cx="5860952" cy="43825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BD9467-8BBD-09B3-5166-FEDAC802E884}"/>
              </a:ext>
            </a:extLst>
          </p:cNvPr>
          <p:cNvSpPr txBox="1"/>
          <p:nvPr/>
        </p:nvSpPr>
        <p:spPr>
          <a:xfrm>
            <a:off x="1832631" y="419100"/>
            <a:ext cx="9515475" cy="646331"/>
          </a:xfrm>
          <a:prstGeom prst="rect">
            <a:avLst/>
          </a:prstGeom>
          <a:noFill/>
        </p:spPr>
        <p:txBody>
          <a:bodyPr wrap="square" rtlCol="0">
            <a:spAutoFit/>
          </a:bodyPr>
          <a:lstStyle/>
          <a:p>
            <a:r>
              <a:rPr lang="en-US" sz="3600" b="1" dirty="0">
                <a:solidFill>
                  <a:srgbClr val="7030A0"/>
                </a:solidFill>
              </a:rPr>
              <a:t>Word clouds for Positive and Negative Reviews </a:t>
            </a:r>
            <a:endParaRPr lang="en-IN" sz="3600" b="1" dirty="0">
              <a:solidFill>
                <a:srgbClr val="7030A0"/>
              </a:solidFill>
            </a:endParaRPr>
          </a:p>
        </p:txBody>
      </p:sp>
    </p:spTree>
    <p:extLst>
      <p:ext uri="{BB962C8B-B14F-4D97-AF65-F5344CB8AC3E}">
        <p14:creationId xmlns:p14="http://schemas.microsoft.com/office/powerpoint/2010/main" val="3034191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F3B7B1-0F4F-9312-793A-54A8A0CD877D}"/>
              </a:ext>
            </a:extLst>
          </p:cNvPr>
          <p:cNvSpPr txBox="1"/>
          <p:nvPr/>
        </p:nvSpPr>
        <p:spPr>
          <a:xfrm>
            <a:off x="1970767" y="1674674"/>
            <a:ext cx="9570070" cy="2308324"/>
          </a:xfrm>
          <a:prstGeom prst="rect">
            <a:avLst/>
          </a:prstGeom>
          <a:noFill/>
        </p:spPr>
        <p:txBody>
          <a:bodyPr wrap="square">
            <a:spAutoFit/>
          </a:bodyPr>
          <a:lstStyle/>
          <a:p>
            <a:pPr algn="l"/>
            <a:r>
              <a:rPr lang="en-IN" b="1" i="0" dirty="0">
                <a:solidFill>
                  <a:srgbClr val="FF0000"/>
                </a:solidFill>
                <a:effectLst/>
                <a:latin typeface="Helvetica Neue"/>
              </a:rPr>
              <a:t>Depression :</a:t>
            </a:r>
          </a:p>
          <a:p>
            <a:pPr algn="l"/>
            <a:r>
              <a:rPr lang="en-IN" b="0" i="0" dirty="0">
                <a:solidFill>
                  <a:srgbClr val="000000"/>
                </a:solidFill>
                <a:effectLst/>
                <a:latin typeface="Helvetica Neue"/>
              </a:rPr>
              <a:t>Trintellix Vortioxetine Duloxetine</a:t>
            </a:r>
          </a:p>
          <a:p>
            <a:pPr algn="l"/>
            <a:endParaRPr lang="en-IN" b="1" i="0" dirty="0">
              <a:solidFill>
                <a:srgbClr val="000000"/>
              </a:solidFill>
              <a:effectLst/>
              <a:latin typeface="Helvetica Neue"/>
            </a:endParaRPr>
          </a:p>
          <a:p>
            <a:pPr algn="l"/>
            <a:r>
              <a:rPr lang="en-IN" b="1" i="0" dirty="0" err="1">
                <a:solidFill>
                  <a:srgbClr val="FF0000"/>
                </a:solidFill>
                <a:effectLst/>
                <a:latin typeface="Helvetica Neue"/>
              </a:rPr>
              <a:t>Dibetic</a:t>
            </a:r>
            <a:r>
              <a:rPr lang="en-IN" b="1" i="0" dirty="0">
                <a:solidFill>
                  <a:srgbClr val="FF0000"/>
                </a:solidFill>
                <a:effectLst/>
                <a:latin typeface="Helvetica Neue"/>
              </a:rPr>
              <a:t> Type 2 :</a:t>
            </a:r>
          </a:p>
          <a:p>
            <a:pPr algn="l"/>
            <a:r>
              <a:rPr lang="en-IN" b="0" i="0" dirty="0">
                <a:solidFill>
                  <a:srgbClr val="000000"/>
                </a:solidFill>
                <a:effectLst/>
                <a:latin typeface="Helvetica Neue"/>
              </a:rPr>
              <a:t>Liraglutide Victoza </a:t>
            </a:r>
            <a:r>
              <a:rPr lang="en-IN" b="0" i="0" dirty="0" err="1">
                <a:solidFill>
                  <a:srgbClr val="000000"/>
                </a:solidFill>
                <a:effectLst/>
                <a:latin typeface="Helvetica Neue"/>
              </a:rPr>
              <a:t>Bydureon</a:t>
            </a:r>
            <a:r>
              <a:rPr lang="en-IN" b="0" i="0" dirty="0">
                <a:solidFill>
                  <a:srgbClr val="000000"/>
                </a:solidFill>
                <a:effectLst/>
                <a:latin typeface="Helvetica Neue"/>
              </a:rPr>
              <a:t> Invokana Canagliflozin</a:t>
            </a:r>
          </a:p>
          <a:p>
            <a:pPr algn="l"/>
            <a:endParaRPr lang="en-IN" b="1" i="0" dirty="0">
              <a:solidFill>
                <a:srgbClr val="000000"/>
              </a:solidFill>
              <a:effectLst/>
              <a:latin typeface="Helvetica Neue"/>
            </a:endParaRPr>
          </a:p>
          <a:p>
            <a:pPr algn="l"/>
            <a:r>
              <a:rPr lang="en-IN" b="1" i="0" dirty="0">
                <a:solidFill>
                  <a:srgbClr val="FF0000"/>
                </a:solidFill>
                <a:effectLst/>
                <a:latin typeface="Helvetica Neue"/>
              </a:rPr>
              <a:t>High Blood Pressure :</a:t>
            </a:r>
          </a:p>
          <a:p>
            <a:pPr algn="l"/>
            <a:r>
              <a:rPr lang="en-IN" b="0" i="0" dirty="0">
                <a:solidFill>
                  <a:srgbClr val="000000"/>
                </a:solidFill>
                <a:effectLst/>
                <a:latin typeface="Helvetica Neue"/>
              </a:rPr>
              <a:t>Amlodipine / </a:t>
            </a:r>
            <a:r>
              <a:rPr lang="en-IN" b="0" i="0" dirty="0" err="1">
                <a:solidFill>
                  <a:srgbClr val="000000"/>
                </a:solidFill>
                <a:effectLst/>
                <a:latin typeface="Helvetica Neue"/>
              </a:rPr>
              <a:t>olmesartan</a:t>
            </a:r>
            <a:r>
              <a:rPr lang="en-IN" b="0" i="0" dirty="0">
                <a:solidFill>
                  <a:srgbClr val="000000"/>
                </a:solidFill>
                <a:effectLst/>
                <a:latin typeface="Helvetica Neue"/>
              </a:rPr>
              <a:t> </a:t>
            </a:r>
            <a:r>
              <a:rPr lang="en-IN" b="0" i="0" dirty="0" err="1">
                <a:solidFill>
                  <a:srgbClr val="000000"/>
                </a:solidFill>
                <a:effectLst/>
                <a:latin typeface="Helvetica Neue"/>
              </a:rPr>
              <a:t>Azor</a:t>
            </a:r>
            <a:r>
              <a:rPr lang="en-IN" b="0" i="0" dirty="0">
                <a:solidFill>
                  <a:srgbClr val="000000"/>
                </a:solidFill>
                <a:effectLst/>
                <a:latin typeface="Helvetica Neue"/>
              </a:rPr>
              <a:t> Hydrochlorothiazide / </a:t>
            </a:r>
            <a:r>
              <a:rPr lang="en-IN" b="0" i="0" dirty="0" err="1">
                <a:solidFill>
                  <a:srgbClr val="000000"/>
                </a:solidFill>
                <a:effectLst/>
                <a:latin typeface="Helvetica Neue"/>
              </a:rPr>
              <a:t>olmesartan</a:t>
            </a:r>
            <a:r>
              <a:rPr lang="en-IN" b="0" i="0" dirty="0">
                <a:solidFill>
                  <a:srgbClr val="000000"/>
                </a:solidFill>
                <a:effectLst/>
                <a:latin typeface="Helvetica Neue"/>
              </a:rPr>
              <a:t> Lisinopril Amlodipine</a:t>
            </a:r>
          </a:p>
        </p:txBody>
      </p:sp>
      <p:sp>
        <p:nvSpPr>
          <p:cNvPr id="10" name="TextBox 9">
            <a:extLst>
              <a:ext uri="{FF2B5EF4-FFF2-40B4-BE49-F238E27FC236}">
                <a16:creationId xmlns:a16="http://schemas.microsoft.com/office/drawing/2014/main" id="{B10F59BE-99FC-64AE-8586-AF00D4B95969}"/>
              </a:ext>
            </a:extLst>
          </p:cNvPr>
          <p:cNvSpPr txBox="1"/>
          <p:nvPr/>
        </p:nvSpPr>
        <p:spPr>
          <a:xfrm>
            <a:off x="3743325" y="304800"/>
            <a:ext cx="5274780" cy="954107"/>
          </a:xfrm>
          <a:prstGeom prst="rect">
            <a:avLst/>
          </a:prstGeom>
          <a:noFill/>
        </p:spPr>
        <p:txBody>
          <a:bodyPr wrap="square">
            <a:spAutoFit/>
          </a:bodyPr>
          <a:lstStyle/>
          <a:p>
            <a:pPr algn="l"/>
            <a:r>
              <a:rPr lang="en-IN" sz="2800" b="1" i="0" dirty="0">
                <a:solidFill>
                  <a:srgbClr val="7030A0"/>
                </a:solidFill>
                <a:effectLst/>
              </a:rPr>
              <a:t>Top 3 drugs based on user review (based on sentimental Analysis)</a:t>
            </a:r>
          </a:p>
        </p:txBody>
      </p:sp>
    </p:spTree>
    <p:extLst>
      <p:ext uri="{BB962C8B-B14F-4D97-AF65-F5344CB8AC3E}">
        <p14:creationId xmlns:p14="http://schemas.microsoft.com/office/powerpoint/2010/main" val="149721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8FFA4-9A82-B0CF-D928-4E87872E9212}"/>
              </a:ext>
            </a:extLst>
          </p:cNvPr>
          <p:cNvSpPr txBox="1"/>
          <p:nvPr/>
        </p:nvSpPr>
        <p:spPr>
          <a:xfrm>
            <a:off x="3343275" y="120075"/>
            <a:ext cx="5353049" cy="584775"/>
          </a:xfrm>
          <a:prstGeom prst="rect">
            <a:avLst/>
          </a:prstGeom>
          <a:noFill/>
        </p:spPr>
        <p:txBody>
          <a:bodyPr wrap="square" rtlCol="0">
            <a:spAutoFit/>
          </a:bodyPr>
          <a:lstStyle/>
          <a:p>
            <a:r>
              <a:rPr lang="en-US" sz="3200" dirty="0">
                <a:solidFill>
                  <a:srgbClr val="7030A0"/>
                </a:solidFill>
              </a:rPr>
              <a:t>Steps in NLP project</a:t>
            </a:r>
            <a:endParaRPr lang="en-IN" sz="3200" dirty="0">
              <a:solidFill>
                <a:srgbClr val="7030A0"/>
              </a:solidFill>
            </a:endParaRPr>
          </a:p>
        </p:txBody>
      </p:sp>
      <p:sp>
        <p:nvSpPr>
          <p:cNvPr id="3" name="TextBox 2">
            <a:extLst>
              <a:ext uri="{FF2B5EF4-FFF2-40B4-BE49-F238E27FC236}">
                <a16:creationId xmlns:a16="http://schemas.microsoft.com/office/drawing/2014/main" id="{50DEA3E2-057B-8D30-728D-1669A78562DB}"/>
              </a:ext>
            </a:extLst>
          </p:cNvPr>
          <p:cNvSpPr txBox="1"/>
          <p:nvPr/>
        </p:nvSpPr>
        <p:spPr>
          <a:xfrm>
            <a:off x="2686050" y="1000125"/>
            <a:ext cx="7753350" cy="4370427"/>
          </a:xfrm>
          <a:prstGeom prst="rect">
            <a:avLst/>
          </a:prstGeom>
          <a:noFill/>
        </p:spPr>
        <p:txBody>
          <a:bodyPr wrap="square" rtlCol="0">
            <a:spAutoFit/>
          </a:bodyPr>
          <a:lstStyle/>
          <a:p>
            <a:pPr marL="285750" indent="-285750">
              <a:buFont typeface="Wingdings" panose="05000000000000000000" pitchFamily="2" charset="2"/>
              <a:buChar char="§"/>
            </a:pPr>
            <a:r>
              <a:rPr lang="en-US" sz="2000" dirty="0"/>
              <a:t>Tokenize the sentence </a:t>
            </a:r>
          </a:p>
          <a:p>
            <a:pPr marL="285750" indent="-285750">
              <a:buFont typeface="Wingdings" panose="05000000000000000000" pitchFamily="2" charset="2"/>
              <a:buChar char="§"/>
            </a:pPr>
            <a:r>
              <a:rPr lang="en-US" sz="2000" dirty="0"/>
              <a:t>Clean the reviews</a:t>
            </a:r>
          </a:p>
          <a:p>
            <a:r>
              <a:rPr lang="en-US" sz="2000" dirty="0"/>
              <a:t>                        Remove punctuations</a:t>
            </a:r>
          </a:p>
          <a:p>
            <a:r>
              <a:rPr lang="en-US" sz="2000" dirty="0"/>
              <a:t>                         Remove special characters/numbers</a:t>
            </a:r>
          </a:p>
          <a:p>
            <a:r>
              <a:rPr lang="en-US" sz="2000" dirty="0"/>
              <a:t>                         Convert to lowercase</a:t>
            </a:r>
          </a:p>
          <a:p>
            <a:r>
              <a:rPr lang="en-US" sz="2000" dirty="0"/>
              <a:t>                          </a:t>
            </a:r>
            <a:r>
              <a:rPr lang="en-IN" sz="2000" dirty="0"/>
              <a:t>Lemmatization</a:t>
            </a:r>
          </a:p>
          <a:p>
            <a:pPr marL="285750" indent="-285750">
              <a:buFont typeface="Wingdings" panose="05000000000000000000" pitchFamily="2" charset="2"/>
              <a:buChar char="§"/>
            </a:pPr>
            <a:r>
              <a:rPr lang="en-IN" sz="2000" dirty="0"/>
              <a:t>Create bag of words model</a:t>
            </a:r>
          </a:p>
          <a:p>
            <a:pPr marL="285750" indent="-285750">
              <a:buFont typeface="Wingdings" panose="05000000000000000000" pitchFamily="2" charset="2"/>
              <a:buChar char="§"/>
            </a:pPr>
            <a:r>
              <a:rPr lang="en-IN" sz="2000" dirty="0"/>
              <a:t>Apply ML algorithms Naive Bayes and Passive Aggressive Classifier</a:t>
            </a:r>
          </a:p>
          <a:p>
            <a:pPr marL="285750" indent="-285750">
              <a:buFont typeface="Wingdings" panose="05000000000000000000" pitchFamily="2" charset="2"/>
              <a:buChar char="§"/>
            </a:pPr>
            <a:r>
              <a:rPr lang="en-IN" sz="2000" dirty="0"/>
              <a:t>Create TFIDF model</a:t>
            </a:r>
          </a:p>
          <a:p>
            <a:pPr marL="285750" indent="-285750">
              <a:buFont typeface="Wingdings" panose="05000000000000000000" pitchFamily="2" charset="2"/>
              <a:buChar char="§"/>
            </a:pPr>
            <a:r>
              <a:rPr lang="en-IN" sz="2000" dirty="0"/>
              <a:t>Apply ML algorithms Naive Bayes and Passive Aggressive Classifier</a:t>
            </a:r>
          </a:p>
          <a:p>
            <a:pPr marL="285750" indent="-285750">
              <a:buFont typeface="Wingdings" panose="05000000000000000000" pitchFamily="2" charset="2"/>
              <a:buChar char="§"/>
            </a:pPr>
            <a:r>
              <a:rPr lang="en-IN" sz="2000" dirty="0"/>
              <a:t>SVM</a:t>
            </a:r>
          </a:p>
          <a:p>
            <a:pPr marL="285750" indent="-285750">
              <a:buFont typeface="Wingdings" panose="05000000000000000000" pitchFamily="2" charset="2"/>
              <a:buChar char="§"/>
            </a:pPr>
            <a:r>
              <a:rPr lang="en-IN" sz="2000" dirty="0"/>
              <a:t>Decision Tree</a:t>
            </a:r>
          </a:p>
          <a:p>
            <a:pPr marL="285750" indent="-285750">
              <a:buFont typeface="Wingdings" panose="05000000000000000000" pitchFamily="2" charset="2"/>
              <a:buChar char="§"/>
            </a:pPr>
            <a:r>
              <a:rPr lang="en-IN" sz="2000" dirty="0"/>
              <a:t>Random Forest</a:t>
            </a:r>
          </a:p>
          <a:p>
            <a:endParaRPr lang="en-US" dirty="0"/>
          </a:p>
        </p:txBody>
      </p:sp>
    </p:spTree>
    <p:extLst>
      <p:ext uri="{BB962C8B-B14F-4D97-AF65-F5344CB8AC3E}">
        <p14:creationId xmlns:p14="http://schemas.microsoft.com/office/powerpoint/2010/main" val="1698816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BE6B37-B3D4-992B-07ED-7AEFB20B9CDB}"/>
              </a:ext>
            </a:extLst>
          </p:cNvPr>
          <p:cNvSpPr txBox="1"/>
          <p:nvPr/>
        </p:nvSpPr>
        <p:spPr>
          <a:xfrm>
            <a:off x="3795244" y="144813"/>
            <a:ext cx="5211111" cy="646331"/>
          </a:xfrm>
          <a:prstGeom prst="rect">
            <a:avLst/>
          </a:prstGeom>
          <a:noFill/>
        </p:spPr>
        <p:txBody>
          <a:bodyPr wrap="square" rtlCol="0">
            <a:spAutoFit/>
          </a:bodyPr>
          <a:lstStyle/>
          <a:p>
            <a:r>
              <a:rPr lang="en-IN" sz="3600" b="1" dirty="0">
                <a:solidFill>
                  <a:srgbClr val="7030A0"/>
                </a:solidFill>
              </a:rPr>
              <a:t>Model Building</a:t>
            </a:r>
          </a:p>
        </p:txBody>
      </p:sp>
      <p:sp>
        <p:nvSpPr>
          <p:cNvPr id="3" name="AutoShape 2">
            <a:extLst>
              <a:ext uri="{FF2B5EF4-FFF2-40B4-BE49-F238E27FC236}">
                <a16:creationId xmlns:a16="http://schemas.microsoft.com/office/drawing/2014/main" id="{32D199DB-0A8B-4453-D981-C514AF260E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3A30FB83-13DD-14B2-04FF-E71D0C207D1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EF88D032-1767-E95A-DAC6-C57D4ADF17C1}"/>
              </a:ext>
            </a:extLst>
          </p:cNvPr>
          <p:cNvPicPr>
            <a:picLocks noChangeAspect="1"/>
          </p:cNvPicPr>
          <p:nvPr/>
        </p:nvPicPr>
        <p:blipFill>
          <a:blip r:embed="rId2"/>
          <a:stretch>
            <a:fillRect/>
          </a:stretch>
        </p:blipFill>
        <p:spPr>
          <a:xfrm>
            <a:off x="-55756" y="3581400"/>
            <a:ext cx="12192000" cy="2069713"/>
          </a:xfrm>
          <a:prstGeom prst="rect">
            <a:avLst/>
          </a:prstGeom>
        </p:spPr>
      </p:pic>
      <p:sp>
        <p:nvSpPr>
          <p:cNvPr id="6" name="TextBox 5">
            <a:extLst>
              <a:ext uri="{FF2B5EF4-FFF2-40B4-BE49-F238E27FC236}">
                <a16:creationId xmlns:a16="http://schemas.microsoft.com/office/drawing/2014/main" id="{1932A15F-B947-91DC-50DB-7749E49BE679}"/>
              </a:ext>
            </a:extLst>
          </p:cNvPr>
          <p:cNvSpPr txBox="1"/>
          <p:nvPr/>
        </p:nvSpPr>
        <p:spPr>
          <a:xfrm>
            <a:off x="3565122" y="1496290"/>
            <a:ext cx="6096113" cy="1477328"/>
          </a:xfrm>
          <a:prstGeom prst="rect">
            <a:avLst/>
          </a:prstGeom>
          <a:noFill/>
        </p:spPr>
        <p:txBody>
          <a:bodyPr wrap="square" rtlCol="0">
            <a:spAutoFit/>
          </a:bodyPr>
          <a:lstStyle/>
          <a:p>
            <a:pPr marL="342900" indent="-342900">
              <a:buFont typeface="+mj-lt"/>
              <a:buAutoNum type="arabicPeriod"/>
            </a:pPr>
            <a:r>
              <a:rPr lang="en-IN" dirty="0">
                <a:solidFill>
                  <a:srgbClr val="00B0F0"/>
                </a:solidFill>
              </a:rPr>
              <a:t>Bag of Words </a:t>
            </a:r>
          </a:p>
          <a:p>
            <a:pPr marL="342900" indent="-342900">
              <a:buFont typeface="+mj-lt"/>
              <a:buAutoNum type="arabicPeriod"/>
            </a:pPr>
            <a:r>
              <a:rPr lang="en-IN" dirty="0">
                <a:solidFill>
                  <a:srgbClr val="00B0F0"/>
                </a:solidFill>
              </a:rPr>
              <a:t>TFIDF </a:t>
            </a:r>
          </a:p>
          <a:p>
            <a:pPr marL="342900" indent="-342900">
              <a:buFont typeface="+mj-lt"/>
              <a:buAutoNum type="arabicPeriod"/>
            </a:pPr>
            <a:r>
              <a:rPr lang="en-IN" dirty="0">
                <a:solidFill>
                  <a:srgbClr val="00B0F0"/>
                </a:solidFill>
              </a:rPr>
              <a:t>SVM</a:t>
            </a:r>
          </a:p>
          <a:p>
            <a:pPr marL="342900" indent="-342900">
              <a:buFont typeface="+mj-lt"/>
              <a:buAutoNum type="arabicPeriod"/>
            </a:pPr>
            <a:r>
              <a:rPr lang="en-IN" dirty="0">
                <a:solidFill>
                  <a:srgbClr val="00B0F0"/>
                </a:solidFill>
              </a:rPr>
              <a:t>Decision Tree</a:t>
            </a:r>
          </a:p>
          <a:p>
            <a:pPr marL="342900" indent="-342900">
              <a:buFont typeface="+mj-lt"/>
              <a:buAutoNum type="arabicPeriod"/>
            </a:pPr>
            <a:r>
              <a:rPr lang="en-IN" dirty="0">
                <a:solidFill>
                  <a:srgbClr val="00B0F0"/>
                </a:solidFill>
              </a:rPr>
              <a:t>Random Forest Classifier</a:t>
            </a:r>
          </a:p>
        </p:txBody>
      </p:sp>
    </p:spTree>
    <p:extLst>
      <p:ext uri="{BB962C8B-B14F-4D97-AF65-F5344CB8AC3E}">
        <p14:creationId xmlns:p14="http://schemas.microsoft.com/office/powerpoint/2010/main" val="2824962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930B4-3CD1-1CE1-D30C-44C0734FE139}"/>
              </a:ext>
            </a:extLst>
          </p:cNvPr>
          <p:cNvPicPr>
            <a:picLocks noChangeAspect="1"/>
          </p:cNvPicPr>
          <p:nvPr/>
        </p:nvPicPr>
        <p:blipFill rotWithShape="1">
          <a:blip r:embed="rId2">
            <a:extLst>
              <a:ext uri="{28A0092B-C50C-407E-A947-70E740481C1C}">
                <a14:useLocalDpi xmlns:a14="http://schemas.microsoft.com/office/drawing/2010/main" val="0"/>
              </a:ext>
            </a:extLst>
          </a:blip>
          <a:srcRect l="19848" t="22196" r="38993" b="19023"/>
          <a:stretch/>
        </p:blipFill>
        <p:spPr>
          <a:xfrm>
            <a:off x="2464419" y="1193181"/>
            <a:ext cx="8118087" cy="5397190"/>
          </a:xfrm>
          <a:prstGeom prst="rect">
            <a:avLst/>
          </a:prstGeom>
        </p:spPr>
      </p:pic>
      <p:sp>
        <p:nvSpPr>
          <p:cNvPr id="4" name="TextBox 3">
            <a:extLst>
              <a:ext uri="{FF2B5EF4-FFF2-40B4-BE49-F238E27FC236}">
                <a16:creationId xmlns:a16="http://schemas.microsoft.com/office/drawing/2014/main" id="{D8C13218-2734-1FB8-2D42-F38346856BE3}"/>
              </a:ext>
            </a:extLst>
          </p:cNvPr>
          <p:cNvSpPr txBox="1"/>
          <p:nvPr/>
        </p:nvSpPr>
        <p:spPr>
          <a:xfrm>
            <a:off x="4371278" y="178419"/>
            <a:ext cx="5865542" cy="369332"/>
          </a:xfrm>
          <a:prstGeom prst="rect">
            <a:avLst/>
          </a:prstGeom>
          <a:noFill/>
        </p:spPr>
        <p:txBody>
          <a:bodyPr wrap="square" rtlCol="0">
            <a:spAutoFit/>
          </a:bodyPr>
          <a:lstStyle/>
          <a:p>
            <a:r>
              <a:rPr lang="en-IN" dirty="0"/>
              <a:t>TFIDF- Trigram  with Passive aggressive Classifier </a:t>
            </a:r>
          </a:p>
        </p:txBody>
      </p:sp>
    </p:spTree>
    <p:extLst>
      <p:ext uri="{BB962C8B-B14F-4D97-AF65-F5344CB8AC3E}">
        <p14:creationId xmlns:p14="http://schemas.microsoft.com/office/powerpoint/2010/main" val="606304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844588-E724-AECF-9DAF-E61A68FB7B92}"/>
              </a:ext>
            </a:extLst>
          </p:cNvPr>
          <p:cNvPicPr>
            <a:picLocks noChangeAspect="1"/>
          </p:cNvPicPr>
          <p:nvPr/>
        </p:nvPicPr>
        <p:blipFill rotWithShape="1">
          <a:blip r:embed="rId2">
            <a:extLst>
              <a:ext uri="{28A0092B-C50C-407E-A947-70E740481C1C}">
                <a14:useLocalDpi xmlns:a14="http://schemas.microsoft.com/office/drawing/2010/main" val="0"/>
              </a:ext>
            </a:extLst>
          </a:blip>
          <a:srcRect l="22683" t="29695" r="17500" b="23114"/>
          <a:stretch/>
        </p:blipFill>
        <p:spPr>
          <a:xfrm>
            <a:off x="289931" y="501806"/>
            <a:ext cx="11612137" cy="5843238"/>
          </a:xfrm>
          <a:prstGeom prst="rect">
            <a:avLst/>
          </a:prstGeom>
        </p:spPr>
      </p:pic>
      <p:sp>
        <p:nvSpPr>
          <p:cNvPr id="3" name="TextBox 2">
            <a:extLst>
              <a:ext uri="{FF2B5EF4-FFF2-40B4-BE49-F238E27FC236}">
                <a16:creationId xmlns:a16="http://schemas.microsoft.com/office/drawing/2014/main" id="{D962B0A2-C69C-E62B-65CA-A8D8E23694A0}"/>
              </a:ext>
            </a:extLst>
          </p:cNvPr>
          <p:cNvSpPr txBox="1"/>
          <p:nvPr/>
        </p:nvSpPr>
        <p:spPr>
          <a:xfrm>
            <a:off x="4638908" y="66908"/>
            <a:ext cx="3546088" cy="584775"/>
          </a:xfrm>
          <a:prstGeom prst="rect">
            <a:avLst/>
          </a:prstGeom>
          <a:noFill/>
        </p:spPr>
        <p:txBody>
          <a:bodyPr wrap="square" rtlCol="0">
            <a:spAutoFit/>
          </a:bodyPr>
          <a:lstStyle/>
          <a:p>
            <a:r>
              <a:rPr lang="en-IN" sz="3200" b="1" dirty="0">
                <a:solidFill>
                  <a:srgbClr val="7030A0"/>
                </a:solidFill>
              </a:rPr>
              <a:t>Sample Prediction</a:t>
            </a:r>
          </a:p>
        </p:txBody>
      </p:sp>
    </p:spTree>
    <p:extLst>
      <p:ext uri="{BB962C8B-B14F-4D97-AF65-F5344CB8AC3E}">
        <p14:creationId xmlns:p14="http://schemas.microsoft.com/office/powerpoint/2010/main" val="2892649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DFA11F-2AAF-637B-92E9-1FAAA823A904}"/>
              </a:ext>
            </a:extLst>
          </p:cNvPr>
          <p:cNvSpPr txBox="1"/>
          <p:nvPr/>
        </p:nvSpPr>
        <p:spPr>
          <a:xfrm>
            <a:off x="4638908" y="66908"/>
            <a:ext cx="3546088" cy="584775"/>
          </a:xfrm>
          <a:prstGeom prst="rect">
            <a:avLst/>
          </a:prstGeom>
          <a:noFill/>
        </p:spPr>
        <p:txBody>
          <a:bodyPr wrap="square" rtlCol="0">
            <a:spAutoFit/>
          </a:bodyPr>
          <a:lstStyle/>
          <a:p>
            <a:r>
              <a:rPr lang="en-IN" sz="3200" b="1" dirty="0">
                <a:solidFill>
                  <a:srgbClr val="7030A0"/>
                </a:solidFill>
              </a:rPr>
              <a:t>Deployment </a:t>
            </a:r>
          </a:p>
        </p:txBody>
      </p:sp>
      <p:sp>
        <p:nvSpPr>
          <p:cNvPr id="6" name="Arrow: Right 5">
            <a:extLst>
              <a:ext uri="{FF2B5EF4-FFF2-40B4-BE49-F238E27FC236}">
                <a16:creationId xmlns:a16="http://schemas.microsoft.com/office/drawing/2014/main" id="{4AAA6817-1A83-2268-6228-60F3CF5701C8}"/>
              </a:ext>
            </a:extLst>
          </p:cNvPr>
          <p:cNvSpPr/>
          <p:nvPr/>
        </p:nvSpPr>
        <p:spPr>
          <a:xfrm>
            <a:off x="711128" y="4924839"/>
            <a:ext cx="824948"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698D9601-26B8-0FD5-AE39-3084A8CB4C36}"/>
              </a:ext>
            </a:extLst>
          </p:cNvPr>
          <p:cNvSpPr/>
          <p:nvPr/>
        </p:nvSpPr>
        <p:spPr>
          <a:xfrm>
            <a:off x="980449" y="5408669"/>
            <a:ext cx="488750" cy="190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40B6E6B-2E60-8C51-CE30-11056D011C9C}"/>
              </a:ext>
            </a:extLst>
          </p:cNvPr>
          <p:cNvSpPr txBox="1"/>
          <p:nvPr/>
        </p:nvSpPr>
        <p:spPr>
          <a:xfrm>
            <a:off x="1828799" y="5617391"/>
            <a:ext cx="7146235" cy="646331"/>
          </a:xfrm>
          <a:prstGeom prst="rect">
            <a:avLst/>
          </a:prstGeom>
          <a:noFill/>
        </p:spPr>
        <p:txBody>
          <a:bodyPr wrap="square" rtlCol="0">
            <a:spAutoFit/>
          </a:bodyPr>
          <a:lstStyle/>
          <a:p>
            <a:r>
              <a:rPr lang="en-IN" dirty="0"/>
              <a:t>As mentioned user have to give input symptoms based on the severity . And then need to press Lets Diagnose button </a:t>
            </a:r>
          </a:p>
        </p:txBody>
      </p:sp>
      <p:pic>
        <p:nvPicPr>
          <p:cNvPr id="5" name="Picture 4">
            <a:extLst>
              <a:ext uri="{FF2B5EF4-FFF2-40B4-BE49-F238E27FC236}">
                <a16:creationId xmlns:a16="http://schemas.microsoft.com/office/drawing/2014/main" id="{5B4A71DF-211C-F918-1C23-13E036E782F6}"/>
              </a:ext>
            </a:extLst>
          </p:cNvPr>
          <p:cNvPicPr>
            <a:picLocks noChangeAspect="1"/>
          </p:cNvPicPr>
          <p:nvPr/>
        </p:nvPicPr>
        <p:blipFill>
          <a:blip r:embed="rId2"/>
          <a:stretch>
            <a:fillRect/>
          </a:stretch>
        </p:blipFill>
        <p:spPr>
          <a:xfrm>
            <a:off x="1612352" y="960301"/>
            <a:ext cx="9599199" cy="4657090"/>
          </a:xfrm>
          <a:prstGeom prst="rect">
            <a:avLst/>
          </a:prstGeom>
        </p:spPr>
      </p:pic>
    </p:spTree>
    <p:extLst>
      <p:ext uri="{BB962C8B-B14F-4D97-AF65-F5344CB8AC3E}">
        <p14:creationId xmlns:p14="http://schemas.microsoft.com/office/powerpoint/2010/main" val="167514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DFA11F-2AAF-637B-92E9-1FAAA823A904}"/>
              </a:ext>
            </a:extLst>
          </p:cNvPr>
          <p:cNvSpPr txBox="1"/>
          <p:nvPr/>
        </p:nvSpPr>
        <p:spPr>
          <a:xfrm>
            <a:off x="4638908" y="66908"/>
            <a:ext cx="3546088" cy="584775"/>
          </a:xfrm>
          <a:prstGeom prst="rect">
            <a:avLst/>
          </a:prstGeom>
          <a:noFill/>
        </p:spPr>
        <p:txBody>
          <a:bodyPr wrap="square" rtlCol="0">
            <a:spAutoFit/>
          </a:bodyPr>
          <a:lstStyle/>
          <a:p>
            <a:r>
              <a:rPr lang="en-IN" sz="3200" b="1" dirty="0">
                <a:solidFill>
                  <a:srgbClr val="7030A0"/>
                </a:solidFill>
              </a:rPr>
              <a:t>Deployment </a:t>
            </a:r>
          </a:p>
        </p:txBody>
      </p:sp>
      <p:pic>
        <p:nvPicPr>
          <p:cNvPr id="10" name="Picture 9">
            <a:extLst>
              <a:ext uri="{FF2B5EF4-FFF2-40B4-BE49-F238E27FC236}">
                <a16:creationId xmlns:a16="http://schemas.microsoft.com/office/drawing/2014/main" id="{D8E9A78A-646F-0992-894C-859304D157ED}"/>
              </a:ext>
            </a:extLst>
          </p:cNvPr>
          <p:cNvPicPr>
            <a:picLocks noChangeAspect="1"/>
          </p:cNvPicPr>
          <p:nvPr/>
        </p:nvPicPr>
        <p:blipFill>
          <a:blip r:embed="rId2"/>
          <a:stretch>
            <a:fillRect/>
          </a:stretch>
        </p:blipFill>
        <p:spPr>
          <a:xfrm>
            <a:off x="397565" y="1326069"/>
            <a:ext cx="11396870" cy="3968730"/>
          </a:xfrm>
          <a:prstGeom prst="rect">
            <a:avLst/>
          </a:prstGeom>
        </p:spPr>
      </p:pic>
      <p:sp>
        <p:nvSpPr>
          <p:cNvPr id="11" name="TextBox 10">
            <a:extLst>
              <a:ext uri="{FF2B5EF4-FFF2-40B4-BE49-F238E27FC236}">
                <a16:creationId xmlns:a16="http://schemas.microsoft.com/office/drawing/2014/main" id="{31BFEE9A-FD79-87C8-4EC6-8A0BAB57D032}"/>
              </a:ext>
            </a:extLst>
          </p:cNvPr>
          <p:cNvSpPr txBox="1"/>
          <p:nvPr/>
        </p:nvSpPr>
        <p:spPr>
          <a:xfrm>
            <a:off x="397565" y="5531931"/>
            <a:ext cx="11231218" cy="646331"/>
          </a:xfrm>
          <a:prstGeom prst="rect">
            <a:avLst/>
          </a:prstGeom>
          <a:noFill/>
        </p:spPr>
        <p:txBody>
          <a:bodyPr wrap="square" rtlCol="0">
            <a:spAutoFit/>
          </a:bodyPr>
          <a:lstStyle/>
          <a:p>
            <a:r>
              <a:rPr lang="en-IN" dirty="0"/>
              <a:t>Based on the customer input model have predicted the condition and based on the reviews it have also recommended top 3 drugs </a:t>
            </a:r>
          </a:p>
        </p:txBody>
      </p:sp>
    </p:spTree>
    <p:extLst>
      <p:ext uri="{BB962C8B-B14F-4D97-AF65-F5344CB8AC3E}">
        <p14:creationId xmlns:p14="http://schemas.microsoft.com/office/powerpoint/2010/main" val="398208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37EE8F-CC20-699F-B047-CD969585C83A}"/>
              </a:ext>
            </a:extLst>
          </p:cNvPr>
          <p:cNvSpPr txBox="1"/>
          <p:nvPr/>
        </p:nvSpPr>
        <p:spPr>
          <a:xfrm>
            <a:off x="518817" y="756217"/>
            <a:ext cx="4457700" cy="4316310"/>
          </a:xfrm>
          <a:prstGeom prst="rect">
            <a:avLst/>
          </a:prstGeom>
          <a:noFill/>
        </p:spPr>
        <p:txBody>
          <a:bodyPr wrap="square">
            <a:spAutoFit/>
          </a:bodyPr>
          <a:lstStyle/>
          <a:p>
            <a:pPr marL="0" lvl="0" indent="0" algn="l" rtl="0">
              <a:spcBef>
                <a:spcPts val="0"/>
              </a:spcBef>
              <a:spcAft>
                <a:spcPts val="0"/>
              </a:spcAft>
              <a:buNone/>
            </a:pPr>
            <a:r>
              <a:rPr lang="en-IN" sz="2400" b="1" dirty="0">
                <a:solidFill>
                  <a:schemeClr val="dk1"/>
                </a:solidFill>
              </a:rPr>
              <a:t>Team Members</a:t>
            </a:r>
          </a:p>
          <a:p>
            <a:pPr marL="0" lvl="0" indent="0" algn="l" rtl="0">
              <a:spcBef>
                <a:spcPts val="0"/>
              </a:spcBef>
              <a:spcAft>
                <a:spcPts val="0"/>
              </a:spcAft>
              <a:buNone/>
            </a:pPr>
            <a:endParaRPr lang="en-IN" sz="2400" b="1" dirty="0">
              <a:solidFill>
                <a:schemeClr val="dk1"/>
              </a:solidFill>
            </a:endParaRPr>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a:t>Vedant Ravindranath Kulkarni</a:t>
            </a:r>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a:t>Swapnil Sandeep Joshi</a:t>
            </a:r>
          </a:p>
          <a:p>
            <a:pPr marL="457200" indent="-317500">
              <a:lnSpc>
                <a:spcPct val="115000"/>
              </a:lnSpc>
              <a:buClr>
                <a:schemeClr val="dk1"/>
              </a:buClr>
              <a:buSzPts val="1400"/>
              <a:buFont typeface="Wingdings" panose="05000000000000000000" pitchFamily="2" charset="2"/>
              <a:buChar char="§"/>
            </a:pPr>
            <a:r>
              <a:rPr lang="en-IN" b="1" dirty="0"/>
              <a:t>Aniruddha </a:t>
            </a:r>
            <a:r>
              <a:rPr lang="en-IN" b="1" dirty="0" err="1"/>
              <a:t>Naphad</a:t>
            </a:r>
            <a:endParaRPr lang="en-IN" b="1" dirty="0"/>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a:t>Shivani </a:t>
            </a:r>
            <a:r>
              <a:rPr lang="en-IN" b="1" dirty="0" err="1"/>
              <a:t>Appaso</a:t>
            </a:r>
            <a:r>
              <a:rPr lang="en-IN" b="1" dirty="0"/>
              <a:t> Patil</a:t>
            </a:r>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a:t>Sarvesh Ramesh </a:t>
            </a:r>
            <a:r>
              <a:rPr lang="en-IN" b="1" dirty="0" err="1"/>
              <a:t>Surve</a:t>
            </a:r>
            <a:endParaRPr lang="en-IN" b="1" dirty="0"/>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a:t>Smruti Rekha Dash</a:t>
            </a:r>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r>
              <a:rPr lang="en-IN" b="1" dirty="0" err="1"/>
              <a:t>Jeripothula</a:t>
            </a:r>
            <a:r>
              <a:rPr lang="en-IN" b="1" dirty="0"/>
              <a:t> </a:t>
            </a:r>
            <a:r>
              <a:rPr lang="en-IN" b="1" dirty="0" err="1"/>
              <a:t>Saimanideep</a:t>
            </a:r>
            <a:endParaRPr lang="en-IN" b="1" dirty="0"/>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endParaRPr lang="en-IN" b="1" dirty="0"/>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endParaRPr lang="en-IN" b="1" dirty="0"/>
          </a:p>
          <a:p>
            <a:pPr marL="457200" lvl="0" indent="-317500" algn="l" rtl="0">
              <a:lnSpc>
                <a:spcPct val="115000"/>
              </a:lnSpc>
              <a:spcBef>
                <a:spcPts val="0"/>
              </a:spcBef>
              <a:spcAft>
                <a:spcPts val="0"/>
              </a:spcAft>
              <a:buClr>
                <a:schemeClr val="dk1"/>
              </a:buClr>
              <a:buSzPts val="1400"/>
              <a:buFont typeface="Wingdings" panose="05000000000000000000" pitchFamily="2" charset="2"/>
              <a:buChar char="§"/>
            </a:pPr>
            <a:endParaRPr lang="en-IN" b="1" dirty="0"/>
          </a:p>
          <a:p>
            <a:pPr marL="139700" lvl="0" algn="l" rtl="0">
              <a:lnSpc>
                <a:spcPct val="115000"/>
              </a:lnSpc>
              <a:spcBef>
                <a:spcPts val="0"/>
              </a:spcBef>
              <a:spcAft>
                <a:spcPts val="0"/>
              </a:spcAft>
              <a:buClr>
                <a:schemeClr val="dk1"/>
              </a:buClr>
              <a:buSzPts val="1400"/>
            </a:pPr>
            <a:r>
              <a:rPr lang="en-IN" b="1" dirty="0"/>
              <a:t>Mentor </a:t>
            </a:r>
            <a:r>
              <a:rPr lang="en-IN" dirty="0"/>
              <a:t>: </a:t>
            </a:r>
            <a:r>
              <a:rPr lang="en-IN" b="1" i="0" dirty="0" err="1">
                <a:effectLst/>
                <a:latin typeface="Google Sans"/>
              </a:rPr>
              <a:t>Madishetti</a:t>
            </a:r>
            <a:r>
              <a:rPr lang="en-IN" b="1" i="0" dirty="0">
                <a:effectLst/>
                <a:latin typeface="Google Sans"/>
              </a:rPr>
              <a:t> </a:t>
            </a:r>
            <a:r>
              <a:rPr lang="en-IN" b="1" i="0" dirty="0" err="1">
                <a:effectLst/>
                <a:latin typeface="Google Sans"/>
              </a:rPr>
              <a:t>Rajashekar</a:t>
            </a:r>
            <a:endParaRPr lang="en-IN" b="1" dirty="0"/>
          </a:p>
        </p:txBody>
      </p:sp>
    </p:spTree>
    <p:extLst>
      <p:ext uri="{BB962C8B-B14F-4D97-AF65-F5344CB8AC3E}">
        <p14:creationId xmlns:p14="http://schemas.microsoft.com/office/powerpoint/2010/main" val="1270113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DFA11F-2AAF-637B-92E9-1FAAA823A904}"/>
              </a:ext>
            </a:extLst>
          </p:cNvPr>
          <p:cNvSpPr txBox="1"/>
          <p:nvPr/>
        </p:nvSpPr>
        <p:spPr>
          <a:xfrm>
            <a:off x="4638908" y="66908"/>
            <a:ext cx="3546088" cy="584775"/>
          </a:xfrm>
          <a:prstGeom prst="rect">
            <a:avLst/>
          </a:prstGeom>
          <a:noFill/>
        </p:spPr>
        <p:txBody>
          <a:bodyPr wrap="square" rtlCol="0">
            <a:spAutoFit/>
          </a:bodyPr>
          <a:lstStyle/>
          <a:p>
            <a:r>
              <a:rPr lang="en-IN" sz="3200" b="1" dirty="0">
                <a:solidFill>
                  <a:srgbClr val="7030A0"/>
                </a:solidFill>
              </a:rPr>
              <a:t>Challenges Faced </a:t>
            </a:r>
          </a:p>
        </p:txBody>
      </p:sp>
      <p:sp>
        <p:nvSpPr>
          <p:cNvPr id="2" name="TextBox 1">
            <a:extLst>
              <a:ext uri="{FF2B5EF4-FFF2-40B4-BE49-F238E27FC236}">
                <a16:creationId xmlns:a16="http://schemas.microsoft.com/office/drawing/2014/main" id="{E273D740-B4CC-A318-865E-33095DA5A4FF}"/>
              </a:ext>
            </a:extLst>
          </p:cNvPr>
          <p:cNvSpPr txBox="1"/>
          <p:nvPr/>
        </p:nvSpPr>
        <p:spPr>
          <a:xfrm>
            <a:off x="616225" y="884583"/>
            <a:ext cx="11171583" cy="5355312"/>
          </a:xfrm>
          <a:prstGeom prst="rect">
            <a:avLst/>
          </a:prstGeom>
          <a:noFill/>
        </p:spPr>
        <p:txBody>
          <a:bodyPr wrap="square" rtlCol="0">
            <a:spAutoFit/>
          </a:bodyPr>
          <a:lstStyle/>
          <a:p>
            <a:r>
              <a:rPr lang="en-IN" dirty="0"/>
              <a:t>Major challenges faced during execution of the project are as below</a:t>
            </a:r>
          </a:p>
          <a:p>
            <a:endParaRPr lang="en-IN" dirty="0"/>
          </a:p>
          <a:p>
            <a:pPr marL="285750" indent="-285750">
              <a:buFont typeface="Arial" panose="020B0604020202020204" pitchFamily="34" charset="0"/>
              <a:buChar char="•"/>
            </a:pPr>
            <a:r>
              <a:rPr lang="en-IN" dirty="0"/>
              <a:t>EDA and Data Cleaning </a:t>
            </a:r>
          </a:p>
          <a:p>
            <a:pPr marL="742950" lvl="1" indent="-285750">
              <a:buFont typeface="Arial" panose="020B0604020202020204" pitchFamily="34" charset="0"/>
              <a:buChar char="•"/>
            </a:pPr>
            <a:r>
              <a:rPr lang="en-IN" dirty="0"/>
              <a:t>Choosing right approach to get the sort the data n order to get the top 10 drug recommendations, as data presented in huge and in text format. All the time we ned to verify manually in order to understand the working of the code. </a:t>
            </a:r>
          </a:p>
          <a:p>
            <a:pPr marL="742950" lvl="1" indent="-285750">
              <a:buFont typeface="Arial" panose="020B0604020202020204" pitchFamily="34" charset="0"/>
              <a:buChar char="•"/>
            </a:pPr>
            <a:r>
              <a:rPr lang="en-IN" dirty="0"/>
              <a:t>Since data size on large size we always faced time required to process the code and understand the output with respect to the intentions. Dealing with regular expression for basic data cleaning was also a major task.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Model build and evaluation </a:t>
            </a:r>
          </a:p>
          <a:p>
            <a:pPr marL="742950" lvl="1" indent="-285750">
              <a:buFont typeface="Arial" panose="020B0604020202020204" pitchFamily="34" charset="0"/>
              <a:buChar char="•"/>
            </a:pPr>
            <a:r>
              <a:rPr lang="en-IN" dirty="0"/>
              <a:t>Classification have lot of algorithms and few of them have to deal with lot of hyper parameter tunning. This time consuming process from computation front. At the end we came with algorithms which do shows higher accuracy without major hyper parameter tunning.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Deployment </a:t>
            </a:r>
          </a:p>
          <a:p>
            <a:pPr marL="742950" lvl="1" indent="-285750">
              <a:buFont typeface="Arial" panose="020B0604020202020204" pitchFamily="34" charset="0"/>
              <a:buChar char="•"/>
            </a:pPr>
            <a:r>
              <a:rPr lang="en-IN" dirty="0"/>
              <a:t>This was the most complicated part in the project as this is NLP project more than one pickle file need to be extracted to get the proper output. Also mentor demanded more beatification which lead to more exploring the stem lit commands. </a:t>
            </a:r>
          </a:p>
          <a:p>
            <a:endParaRPr lang="en-IN" dirty="0"/>
          </a:p>
        </p:txBody>
      </p:sp>
    </p:spTree>
    <p:extLst>
      <p:ext uri="{BB962C8B-B14F-4D97-AF65-F5344CB8AC3E}">
        <p14:creationId xmlns:p14="http://schemas.microsoft.com/office/powerpoint/2010/main" val="399756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A0F5F-A5EE-80EB-B54A-C36F009764AC}"/>
              </a:ext>
            </a:extLst>
          </p:cNvPr>
          <p:cNvSpPr txBox="1"/>
          <p:nvPr/>
        </p:nvSpPr>
        <p:spPr>
          <a:xfrm>
            <a:off x="504814" y="210327"/>
            <a:ext cx="1916807" cy="646331"/>
          </a:xfrm>
          <a:prstGeom prst="rect">
            <a:avLst/>
          </a:prstGeom>
          <a:noFill/>
        </p:spPr>
        <p:txBody>
          <a:bodyPr wrap="none" rtlCol="0">
            <a:spAutoFit/>
          </a:bodyPr>
          <a:lstStyle/>
          <a:p>
            <a:r>
              <a:rPr lang="en-IN" sz="3600" dirty="0">
                <a:solidFill>
                  <a:srgbClr val="7030A0"/>
                </a:solidFill>
              </a:rPr>
              <a:t>Contents</a:t>
            </a:r>
            <a:r>
              <a:rPr lang="en-IN" dirty="0"/>
              <a:t> </a:t>
            </a:r>
          </a:p>
        </p:txBody>
      </p:sp>
      <p:sp>
        <p:nvSpPr>
          <p:cNvPr id="3" name="TextBox 2">
            <a:extLst>
              <a:ext uri="{FF2B5EF4-FFF2-40B4-BE49-F238E27FC236}">
                <a16:creationId xmlns:a16="http://schemas.microsoft.com/office/drawing/2014/main" id="{CDCA886F-BEB9-AB55-EEAA-175005056A8C}"/>
              </a:ext>
            </a:extLst>
          </p:cNvPr>
          <p:cNvSpPr txBox="1"/>
          <p:nvPr/>
        </p:nvSpPr>
        <p:spPr>
          <a:xfrm>
            <a:off x="504814" y="1443841"/>
            <a:ext cx="6333892" cy="3970318"/>
          </a:xfrm>
          <a:prstGeom prst="rect">
            <a:avLst/>
          </a:prstGeom>
          <a:noFill/>
        </p:spPr>
        <p:txBody>
          <a:bodyPr wrap="square" rtlCol="0">
            <a:spAutoFit/>
          </a:bodyPr>
          <a:lstStyle/>
          <a:p>
            <a:pPr marL="342900" indent="-342900">
              <a:buFont typeface="Wingdings" panose="05000000000000000000" pitchFamily="2" charset="2"/>
              <a:buChar char="ü"/>
            </a:pPr>
            <a:r>
              <a:rPr lang="en-IN" sz="2400" dirty="0"/>
              <a:t>Project Objectives</a:t>
            </a:r>
          </a:p>
          <a:p>
            <a:pPr marL="342900" indent="-342900">
              <a:buFont typeface="Wingdings" panose="05000000000000000000" pitchFamily="2" charset="2"/>
              <a:buChar char="ü"/>
            </a:pPr>
            <a:r>
              <a:rPr lang="en-IN" sz="2400" dirty="0"/>
              <a:t>Data Details</a:t>
            </a:r>
          </a:p>
          <a:p>
            <a:pPr marL="342900" indent="-342900">
              <a:buFont typeface="Wingdings" panose="05000000000000000000" pitchFamily="2" charset="2"/>
              <a:buChar char="ü"/>
            </a:pPr>
            <a:r>
              <a:rPr lang="en-IN" sz="2400" dirty="0"/>
              <a:t>Exploratory Data Analysis</a:t>
            </a:r>
          </a:p>
          <a:p>
            <a:pPr marL="342900" indent="-342900">
              <a:buFont typeface="Wingdings" panose="05000000000000000000" pitchFamily="2" charset="2"/>
              <a:buChar char="ü"/>
            </a:pPr>
            <a:r>
              <a:rPr lang="en-IN" sz="2400" dirty="0"/>
              <a:t>Data Visualization</a:t>
            </a:r>
          </a:p>
          <a:p>
            <a:pPr marL="342900" indent="-342900">
              <a:buFont typeface="Wingdings" panose="05000000000000000000" pitchFamily="2" charset="2"/>
              <a:buChar char="ü"/>
            </a:pPr>
            <a:r>
              <a:rPr lang="en-IN" sz="2400" dirty="0"/>
              <a:t>Sentimental Analysis</a:t>
            </a:r>
          </a:p>
          <a:p>
            <a:pPr marL="342900" indent="-342900">
              <a:buFont typeface="Wingdings" panose="05000000000000000000" pitchFamily="2" charset="2"/>
              <a:buChar char="ü"/>
            </a:pPr>
            <a:r>
              <a:rPr lang="en-IN" sz="2400" dirty="0"/>
              <a:t>Model Building</a:t>
            </a:r>
          </a:p>
          <a:p>
            <a:pPr marL="342900" indent="-342900">
              <a:buFont typeface="Wingdings" panose="05000000000000000000" pitchFamily="2" charset="2"/>
              <a:buChar char="ü"/>
            </a:pPr>
            <a:r>
              <a:rPr lang="en-IN" sz="2400" dirty="0"/>
              <a:t>Model Evaluation</a:t>
            </a:r>
          </a:p>
          <a:p>
            <a:pPr marL="342900" indent="-342900">
              <a:buFont typeface="Wingdings" panose="05000000000000000000" pitchFamily="2" charset="2"/>
              <a:buChar char="ü"/>
            </a:pPr>
            <a:r>
              <a:rPr lang="en-IN" sz="2400" dirty="0"/>
              <a:t>Model predication</a:t>
            </a:r>
          </a:p>
          <a:p>
            <a:pPr marL="342900" indent="-342900">
              <a:buFont typeface="Wingdings" panose="05000000000000000000" pitchFamily="2" charset="2"/>
              <a:buChar char="ü"/>
            </a:pPr>
            <a:r>
              <a:rPr lang="en-IN" sz="2400" dirty="0"/>
              <a:t>Deployment</a:t>
            </a:r>
          </a:p>
          <a:p>
            <a:endParaRPr lang="en-IN" dirty="0"/>
          </a:p>
          <a:p>
            <a:endParaRPr lang="en-IN" dirty="0"/>
          </a:p>
        </p:txBody>
      </p:sp>
    </p:spTree>
    <p:extLst>
      <p:ext uri="{BB962C8B-B14F-4D97-AF65-F5344CB8AC3E}">
        <p14:creationId xmlns:p14="http://schemas.microsoft.com/office/powerpoint/2010/main" val="296833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AB6DE-7FB6-08E0-52E3-A99D777F9E24}"/>
              </a:ext>
            </a:extLst>
          </p:cNvPr>
          <p:cNvSpPr txBox="1"/>
          <p:nvPr/>
        </p:nvSpPr>
        <p:spPr>
          <a:xfrm>
            <a:off x="3561292" y="389467"/>
            <a:ext cx="3618442" cy="646331"/>
          </a:xfrm>
          <a:prstGeom prst="rect">
            <a:avLst/>
          </a:prstGeom>
          <a:noFill/>
        </p:spPr>
        <p:txBody>
          <a:bodyPr wrap="square" rtlCol="0">
            <a:spAutoFit/>
          </a:bodyPr>
          <a:lstStyle/>
          <a:p>
            <a:r>
              <a:rPr lang="en-IN" sz="3600" dirty="0">
                <a:solidFill>
                  <a:srgbClr val="7030A0"/>
                </a:solidFill>
              </a:rPr>
              <a:t>Project objective</a:t>
            </a:r>
          </a:p>
        </p:txBody>
      </p:sp>
      <p:sp>
        <p:nvSpPr>
          <p:cNvPr id="8" name="TextBox 7">
            <a:extLst>
              <a:ext uri="{FF2B5EF4-FFF2-40B4-BE49-F238E27FC236}">
                <a16:creationId xmlns:a16="http://schemas.microsoft.com/office/drawing/2014/main" id="{BEB41F42-2FBB-B09D-E026-9A670F8061F3}"/>
              </a:ext>
            </a:extLst>
          </p:cNvPr>
          <p:cNvSpPr txBox="1"/>
          <p:nvPr/>
        </p:nvSpPr>
        <p:spPr>
          <a:xfrm>
            <a:off x="323849" y="1275487"/>
            <a:ext cx="11439525" cy="4496616"/>
          </a:xfrm>
          <a:prstGeom prst="rect">
            <a:avLst/>
          </a:prstGeom>
          <a:noFill/>
        </p:spPr>
        <p:txBody>
          <a:bodyPr wrap="square">
            <a:spAutoFit/>
          </a:bodyPr>
          <a:lstStyle/>
          <a:p>
            <a:pPr marL="285750" indent="-285750">
              <a:buFont typeface="Wingdings" panose="05000000000000000000" pitchFamily="2" charset="2"/>
              <a:buChar char="§"/>
            </a:pPr>
            <a:r>
              <a:rPr lang="en-IN" sz="1800" dirty="0">
                <a:effectLst/>
                <a:latin typeface="Arial" panose="020B0604020202020204" pitchFamily="34" charset="0"/>
                <a:ea typeface="Arial" panose="020B0604020202020204" pitchFamily="34" charset="0"/>
              </a:rPr>
              <a:t>This is a sample dataset which consists of 161297 drug name, condition reviews and ratings from different patients and our goal is to examine how patients are feeling using the drugs their positive and negative experiences so that we can recommend him a suitable drug.</a:t>
            </a:r>
          </a:p>
          <a:p>
            <a:pPr marL="285750" indent="-285750">
              <a:buFont typeface="Wingdings" panose="05000000000000000000" pitchFamily="2" charset="2"/>
              <a:buChar char="§"/>
            </a:pPr>
            <a:endParaRPr lang="en-IN" dirty="0">
              <a:latin typeface="Arial" panose="020B0604020202020204" pitchFamily="34" charset="0"/>
            </a:endParaRPr>
          </a:p>
          <a:p>
            <a:pPr marL="285750" indent="-285750">
              <a:buFont typeface="Wingdings" panose="05000000000000000000" pitchFamily="2" charset="2"/>
              <a:buChar char="§"/>
            </a:pPr>
            <a:r>
              <a:rPr lang="en-IN" sz="1800" dirty="0">
                <a:effectLst/>
                <a:latin typeface="Arial" panose="020B0604020202020204" pitchFamily="34" charset="0"/>
                <a:ea typeface="Arial" panose="020B0604020202020204" pitchFamily="34" charset="0"/>
              </a:rPr>
              <a:t>The dataset provides patient reviews on specific drugs along with related conditions and a 10 star patient rating reflecting overall patient satisfaction</a:t>
            </a:r>
          </a:p>
          <a:p>
            <a:endParaRPr lang="en-IN" dirty="0">
              <a:latin typeface="Arial" panose="020B0604020202020204" pitchFamily="34" charset="0"/>
            </a:endParaRPr>
          </a:p>
          <a:p>
            <a:endParaRPr lang="en-IN" b="1" dirty="0">
              <a:latin typeface="Arial" panose="020B0604020202020204" pitchFamily="34" charset="0"/>
            </a:endParaRPr>
          </a:p>
          <a:p>
            <a:pPr marL="285750" indent="-285750">
              <a:lnSpc>
                <a:spcPct val="115000"/>
              </a:lnSpc>
              <a:buFont typeface="Wingdings" panose="05000000000000000000" pitchFamily="2" charset="2"/>
              <a:buChar char="§"/>
            </a:pPr>
            <a:r>
              <a:rPr lang="en-IN" sz="1800" dirty="0">
                <a:effectLst/>
                <a:latin typeface="Arial" panose="020B0604020202020204" pitchFamily="34" charset="0"/>
                <a:ea typeface="Arial" panose="020B0604020202020204" pitchFamily="34" charset="0"/>
              </a:rPr>
              <a:t>we can see many patients conditions but we will focus only on the below, classify the below conditions from the patients reviews </a:t>
            </a:r>
          </a:p>
          <a:p>
            <a:pPr>
              <a:lnSpc>
                <a:spcPct val="115000"/>
              </a:lnSpc>
            </a:pPr>
            <a:endParaRPr lang="en-IN" sz="1800" dirty="0">
              <a:effectLst/>
              <a:latin typeface="Arial" panose="020B0604020202020204" pitchFamily="34" charset="0"/>
              <a:ea typeface="Arial" panose="020B0604020202020204" pitchFamily="34" charset="0"/>
            </a:endParaRPr>
          </a:p>
          <a:p>
            <a:pPr marL="342900" indent="-342900">
              <a:lnSpc>
                <a:spcPct val="115000"/>
              </a:lnSpc>
              <a:buFont typeface="+mj-lt"/>
              <a:buAutoNum type="alphaLcParenR"/>
            </a:pPr>
            <a:r>
              <a:rPr lang="en-IN" sz="1800" b="1" dirty="0">
                <a:effectLst/>
                <a:latin typeface="Arial" panose="020B0604020202020204" pitchFamily="34" charset="0"/>
                <a:ea typeface="Arial" panose="020B0604020202020204" pitchFamily="34" charset="0"/>
              </a:rPr>
              <a:t> Depression</a:t>
            </a:r>
            <a:endParaRPr lang="en-IN" sz="1800" dirty="0">
              <a:effectLst/>
              <a:latin typeface="Arial" panose="020B0604020202020204" pitchFamily="34" charset="0"/>
              <a:ea typeface="Arial" panose="020B0604020202020204" pitchFamily="34" charset="0"/>
            </a:endParaRPr>
          </a:p>
          <a:p>
            <a:pPr marL="342900" indent="-342900">
              <a:lnSpc>
                <a:spcPct val="115000"/>
              </a:lnSpc>
              <a:buFont typeface="+mj-lt"/>
              <a:buAutoNum type="alphaLcParenR"/>
            </a:pPr>
            <a:r>
              <a:rPr lang="en-IN" sz="1800" b="1" dirty="0">
                <a:effectLst/>
                <a:latin typeface="Arial" panose="020B0604020202020204" pitchFamily="34" charset="0"/>
                <a:ea typeface="Arial" panose="020B0604020202020204" pitchFamily="34" charset="0"/>
              </a:rPr>
              <a:t> High Blood Pressure</a:t>
            </a:r>
            <a:endParaRPr lang="en-IN" sz="1800" dirty="0">
              <a:effectLst/>
              <a:latin typeface="Arial" panose="020B0604020202020204" pitchFamily="34" charset="0"/>
              <a:ea typeface="Arial" panose="020B0604020202020204" pitchFamily="34" charset="0"/>
            </a:endParaRPr>
          </a:p>
          <a:p>
            <a:pPr marL="342900" indent="-342900">
              <a:lnSpc>
                <a:spcPct val="115000"/>
              </a:lnSpc>
              <a:buFont typeface="+mj-lt"/>
              <a:buAutoNum type="alphaLcParenR"/>
            </a:pPr>
            <a:r>
              <a:rPr lang="en-IN" sz="1800" b="1" dirty="0">
                <a:effectLst/>
                <a:latin typeface="Arial" panose="020B0604020202020204" pitchFamily="34" charset="0"/>
                <a:ea typeface="Arial" panose="020B0604020202020204" pitchFamily="34" charset="0"/>
              </a:rPr>
              <a:t> Diabetes, Type 2</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234916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A663DF-EFC0-565F-1C90-3B869546581D}"/>
              </a:ext>
            </a:extLst>
          </p:cNvPr>
          <p:cNvSpPr txBox="1"/>
          <p:nvPr/>
        </p:nvSpPr>
        <p:spPr>
          <a:xfrm>
            <a:off x="4695825" y="34409"/>
            <a:ext cx="4473575" cy="646331"/>
          </a:xfrm>
          <a:prstGeom prst="rect">
            <a:avLst/>
          </a:prstGeom>
          <a:noFill/>
        </p:spPr>
        <p:txBody>
          <a:bodyPr wrap="square" rtlCol="0">
            <a:spAutoFit/>
          </a:bodyPr>
          <a:lstStyle/>
          <a:p>
            <a:r>
              <a:rPr lang="en-IN" sz="3600" b="1" dirty="0">
                <a:solidFill>
                  <a:srgbClr val="7030A0"/>
                </a:solidFill>
              </a:rPr>
              <a:t>Data  Set Details</a:t>
            </a:r>
          </a:p>
        </p:txBody>
      </p:sp>
      <p:pic>
        <p:nvPicPr>
          <p:cNvPr id="4" name="Picture 3">
            <a:extLst>
              <a:ext uri="{FF2B5EF4-FFF2-40B4-BE49-F238E27FC236}">
                <a16:creationId xmlns:a16="http://schemas.microsoft.com/office/drawing/2014/main" id="{0736000B-2BA1-5375-CB5A-D5769EE66F6A}"/>
              </a:ext>
            </a:extLst>
          </p:cNvPr>
          <p:cNvPicPr>
            <a:picLocks noChangeAspect="1"/>
          </p:cNvPicPr>
          <p:nvPr/>
        </p:nvPicPr>
        <p:blipFill rotWithShape="1">
          <a:blip r:embed="rId2">
            <a:extLst>
              <a:ext uri="{28A0092B-C50C-407E-A947-70E740481C1C}">
                <a14:useLocalDpi xmlns:a14="http://schemas.microsoft.com/office/drawing/2010/main" val="0"/>
              </a:ext>
            </a:extLst>
          </a:blip>
          <a:srcRect l="4375" t="22572" r="68625" b="62949"/>
          <a:stretch/>
        </p:blipFill>
        <p:spPr>
          <a:xfrm>
            <a:off x="63904" y="1077997"/>
            <a:ext cx="3227936" cy="1066800"/>
          </a:xfrm>
          <a:prstGeom prst="rect">
            <a:avLst/>
          </a:prstGeom>
        </p:spPr>
      </p:pic>
      <p:pic>
        <p:nvPicPr>
          <p:cNvPr id="8" name="Picture 7">
            <a:extLst>
              <a:ext uri="{FF2B5EF4-FFF2-40B4-BE49-F238E27FC236}">
                <a16:creationId xmlns:a16="http://schemas.microsoft.com/office/drawing/2014/main" id="{37792CFF-A094-ED2D-E1DB-01B484E006A0}"/>
              </a:ext>
            </a:extLst>
          </p:cNvPr>
          <p:cNvPicPr>
            <a:picLocks noChangeAspect="1"/>
          </p:cNvPicPr>
          <p:nvPr/>
        </p:nvPicPr>
        <p:blipFill rotWithShape="1">
          <a:blip r:embed="rId3">
            <a:extLst>
              <a:ext uri="{28A0092B-C50C-407E-A947-70E740481C1C}">
                <a14:useLocalDpi xmlns:a14="http://schemas.microsoft.com/office/drawing/2010/main" val="0"/>
              </a:ext>
            </a:extLst>
          </a:blip>
          <a:srcRect l="4375" t="22917" r="1328" b="11111"/>
          <a:stretch/>
        </p:blipFill>
        <p:spPr>
          <a:xfrm>
            <a:off x="13008" y="1884828"/>
            <a:ext cx="9472959" cy="4735475"/>
          </a:xfrm>
          <a:prstGeom prst="rect">
            <a:avLst/>
          </a:prstGeom>
        </p:spPr>
      </p:pic>
      <p:sp>
        <p:nvSpPr>
          <p:cNvPr id="10" name="TextBox 9">
            <a:extLst>
              <a:ext uri="{FF2B5EF4-FFF2-40B4-BE49-F238E27FC236}">
                <a16:creationId xmlns:a16="http://schemas.microsoft.com/office/drawing/2014/main" id="{FD732DB5-AA1D-F059-3632-C3E205669E72}"/>
              </a:ext>
            </a:extLst>
          </p:cNvPr>
          <p:cNvSpPr txBox="1"/>
          <p:nvPr/>
        </p:nvSpPr>
        <p:spPr>
          <a:xfrm>
            <a:off x="9334710" y="2482851"/>
            <a:ext cx="3052331" cy="3539430"/>
          </a:xfrm>
          <a:prstGeom prst="rect">
            <a:avLst/>
          </a:prstGeom>
          <a:noFill/>
        </p:spPr>
        <p:txBody>
          <a:bodyPr wrap="square">
            <a:spAutoFit/>
          </a:bodyPr>
          <a:lstStyle/>
          <a:p>
            <a:pPr marL="285750" indent="-285750">
              <a:buFont typeface="Wingdings" panose="05000000000000000000" pitchFamily="2" charset="2"/>
              <a:buChar char="q"/>
            </a:pPr>
            <a:r>
              <a:rPr lang="en-IN" sz="1400" b="1" dirty="0">
                <a:effectLst/>
                <a:latin typeface="Arial" panose="020B0604020202020204" pitchFamily="34" charset="0"/>
                <a:ea typeface="Arial" panose="020B0604020202020204" pitchFamily="34" charset="0"/>
              </a:rPr>
              <a:t> Drug Name (categorical): name of drug</a:t>
            </a:r>
          </a:p>
          <a:p>
            <a:pPr marL="285750" indent="-285750">
              <a:buFont typeface="Wingdings" panose="05000000000000000000" pitchFamily="2" charset="2"/>
              <a:buChar char="q"/>
            </a:pPr>
            <a:br>
              <a:rPr lang="en-IN" sz="1400" b="1" dirty="0">
                <a:effectLst/>
                <a:latin typeface="Arial" panose="020B0604020202020204" pitchFamily="34" charset="0"/>
                <a:ea typeface="Arial" panose="020B0604020202020204" pitchFamily="34" charset="0"/>
              </a:rPr>
            </a:br>
            <a:r>
              <a:rPr lang="en-IN" sz="1400" b="1" dirty="0">
                <a:effectLst/>
                <a:latin typeface="Arial" panose="020B0604020202020204" pitchFamily="34" charset="0"/>
                <a:ea typeface="Arial" panose="020B0604020202020204" pitchFamily="34" charset="0"/>
              </a:rPr>
              <a:t>condition (categorical): name of condition</a:t>
            </a:r>
          </a:p>
          <a:p>
            <a:pPr marL="285750" indent="-285750">
              <a:buFont typeface="Wingdings" panose="05000000000000000000" pitchFamily="2" charset="2"/>
              <a:buChar char="q"/>
            </a:pPr>
            <a:br>
              <a:rPr lang="en-IN" sz="1400" b="1" dirty="0">
                <a:effectLst/>
                <a:latin typeface="Arial" panose="020B0604020202020204" pitchFamily="34" charset="0"/>
                <a:ea typeface="Arial" panose="020B0604020202020204" pitchFamily="34" charset="0"/>
              </a:rPr>
            </a:br>
            <a:r>
              <a:rPr lang="en-IN" sz="1400" b="1" dirty="0">
                <a:effectLst/>
                <a:latin typeface="Arial" panose="020B0604020202020204" pitchFamily="34" charset="0"/>
                <a:ea typeface="Arial" panose="020B0604020202020204" pitchFamily="34" charset="0"/>
              </a:rPr>
              <a:t> review (text): patient review</a:t>
            </a:r>
            <a:br>
              <a:rPr lang="en-IN" sz="1400" b="1" dirty="0">
                <a:effectLst/>
                <a:latin typeface="Arial" panose="020B0604020202020204" pitchFamily="34" charset="0"/>
                <a:ea typeface="Arial" panose="020B0604020202020204" pitchFamily="34" charset="0"/>
              </a:rPr>
            </a:br>
            <a:r>
              <a:rPr lang="en-IN" sz="1400" b="1" dirty="0">
                <a:effectLst/>
                <a:latin typeface="Arial" panose="020B0604020202020204" pitchFamily="34" charset="0"/>
                <a:ea typeface="Arial" panose="020B0604020202020204" pitchFamily="34" charset="0"/>
              </a:rPr>
              <a:t>rating (numerical): 10 star patient rating</a:t>
            </a:r>
          </a:p>
          <a:p>
            <a:pPr marL="285750" indent="-285750">
              <a:buFont typeface="Wingdings" panose="05000000000000000000" pitchFamily="2" charset="2"/>
              <a:buChar char="q"/>
            </a:pPr>
            <a:br>
              <a:rPr lang="en-IN" sz="1400" b="1" dirty="0">
                <a:effectLst/>
                <a:latin typeface="Arial" panose="020B0604020202020204" pitchFamily="34" charset="0"/>
                <a:ea typeface="Arial" panose="020B0604020202020204" pitchFamily="34" charset="0"/>
              </a:rPr>
            </a:br>
            <a:r>
              <a:rPr lang="en-IN" sz="1400" b="1" dirty="0">
                <a:effectLst/>
                <a:latin typeface="Arial" panose="020B0604020202020204" pitchFamily="34" charset="0"/>
                <a:ea typeface="Arial" panose="020B0604020202020204" pitchFamily="34" charset="0"/>
              </a:rPr>
              <a:t> date (date): date of review entry</a:t>
            </a:r>
          </a:p>
          <a:p>
            <a:pPr marL="285750" indent="-285750">
              <a:buFont typeface="Wingdings" panose="05000000000000000000" pitchFamily="2" charset="2"/>
              <a:buChar char="q"/>
            </a:pPr>
            <a:br>
              <a:rPr lang="en-IN" sz="1400" b="1" dirty="0">
                <a:effectLst/>
                <a:latin typeface="Arial" panose="020B0604020202020204" pitchFamily="34" charset="0"/>
                <a:ea typeface="Arial" panose="020B0604020202020204" pitchFamily="34" charset="0"/>
              </a:rPr>
            </a:br>
            <a:r>
              <a:rPr lang="en-IN" sz="1400" b="1" dirty="0">
                <a:effectLst/>
                <a:latin typeface="Arial" panose="020B0604020202020204" pitchFamily="34" charset="0"/>
                <a:ea typeface="Arial" panose="020B0604020202020204" pitchFamily="34" charset="0"/>
              </a:rPr>
              <a:t> useful Count (numerical): number of users who found review useful</a:t>
            </a:r>
            <a:endParaRPr lang="en-IN" sz="14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FD4A5970-02BD-96C3-0BA7-4A71A705CF41}"/>
              </a:ext>
            </a:extLst>
          </p:cNvPr>
          <p:cNvSpPr txBox="1"/>
          <p:nvPr/>
        </p:nvSpPr>
        <p:spPr>
          <a:xfrm>
            <a:off x="9637224" y="2113519"/>
            <a:ext cx="2687780" cy="369332"/>
          </a:xfrm>
          <a:prstGeom prst="rect">
            <a:avLst/>
          </a:prstGeom>
          <a:noFill/>
        </p:spPr>
        <p:txBody>
          <a:bodyPr wrap="square" rtlCol="0">
            <a:spAutoFit/>
          </a:bodyPr>
          <a:lstStyle/>
          <a:p>
            <a:r>
              <a:rPr lang="en-IN" dirty="0">
                <a:solidFill>
                  <a:srgbClr val="0070C0"/>
                </a:solidFill>
              </a:rPr>
              <a:t>Attribute information</a:t>
            </a:r>
          </a:p>
        </p:txBody>
      </p:sp>
      <p:sp>
        <p:nvSpPr>
          <p:cNvPr id="12" name="TextBox 11">
            <a:extLst>
              <a:ext uri="{FF2B5EF4-FFF2-40B4-BE49-F238E27FC236}">
                <a16:creationId xmlns:a16="http://schemas.microsoft.com/office/drawing/2014/main" id="{B0A8C049-02E7-0F9F-DAAC-EA38ABE07433}"/>
              </a:ext>
            </a:extLst>
          </p:cNvPr>
          <p:cNvSpPr txBox="1"/>
          <p:nvPr/>
        </p:nvSpPr>
        <p:spPr>
          <a:xfrm>
            <a:off x="7757457" y="614178"/>
            <a:ext cx="4240580" cy="707886"/>
          </a:xfrm>
          <a:prstGeom prst="rect">
            <a:avLst/>
          </a:prstGeom>
          <a:noFill/>
        </p:spPr>
        <p:txBody>
          <a:bodyPr wrap="square">
            <a:spAutoFit/>
          </a:bodyPr>
          <a:lstStyle/>
          <a:p>
            <a:pPr marL="0" lvl="0" indent="0" algn="l" rtl="0">
              <a:spcBef>
                <a:spcPts val="0"/>
              </a:spcBef>
              <a:spcAft>
                <a:spcPts val="0"/>
              </a:spcAft>
              <a:buNone/>
            </a:pPr>
            <a:r>
              <a:rPr lang="en-US" sz="2000" b="1" dirty="0">
                <a:solidFill>
                  <a:schemeClr val="accent4">
                    <a:lumMod val="50000"/>
                  </a:schemeClr>
                </a:solidFill>
              </a:rPr>
              <a:t>Data Set Details : </a:t>
            </a:r>
          </a:p>
          <a:p>
            <a:pPr marL="0" lvl="0" indent="0" algn="l" rtl="0">
              <a:spcBef>
                <a:spcPts val="0"/>
              </a:spcBef>
              <a:spcAft>
                <a:spcPts val="0"/>
              </a:spcAft>
              <a:buNone/>
            </a:pPr>
            <a:r>
              <a:rPr lang="en-US" sz="2000" b="1" dirty="0">
                <a:solidFill>
                  <a:schemeClr val="dk1"/>
                </a:solidFill>
              </a:rPr>
              <a:t>                      </a:t>
            </a:r>
            <a:r>
              <a:rPr lang="en-US" sz="2000" dirty="0" err="1">
                <a:solidFill>
                  <a:schemeClr val="dk1"/>
                </a:solidFill>
              </a:rPr>
              <a:t>drugsCom_raw</a:t>
            </a:r>
            <a:r>
              <a:rPr lang="en-US" sz="2000" dirty="0">
                <a:solidFill>
                  <a:schemeClr val="dk1"/>
                </a:solidFill>
              </a:rPr>
              <a:t> (1).</a:t>
            </a:r>
            <a:r>
              <a:rPr lang="en-US" sz="2000" dirty="0" err="1">
                <a:solidFill>
                  <a:schemeClr val="dk1"/>
                </a:solidFill>
              </a:rPr>
              <a:t>tsv</a:t>
            </a:r>
            <a:endParaRPr lang="en-US" sz="2000" dirty="0">
              <a:solidFill>
                <a:schemeClr val="dk1"/>
              </a:solidFill>
            </a:endParaRPr>
          </a:p>
        </p:txBody>
      </p:sp>
    </p:spTree>
    <p:extLst>
      <p:ext uri="{BB962C8B-B14F-4D97-AF65-F5344CB8AC3E}">
        <p14:creationId xmlns:p14="http://schemas.microsoft.com/office/powerpoint/2010/main" val="15406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8E932-DB8B-AA04-7CE6-1B8C6913F9C3}"/>
              </a:ext>
            </a:extLst>
          </p:cNvPr>
          <p:cNvSpPr txBox="1"/>
          <p:nvPr/>
        </p:nvSpPr>
        <p:spPr>
          <a:xfrm>
            <a:off x="5218357" y="0"/>
            <a:ext cx="2631688" cy="461665"/>
          </a:xfrm>
          <a:prstGeom prst="rect">
            <a:avLst/>
          </a:prstGeom>
          <a:noFill/>
        </p:spPr>
        <p:txBody>
          <a:bodyPr wrap="square" rtlCol="0">
            <a:spAutoFit/>
          </a:bodyPr>
          <a:lstStyle/>
          <a:p>
            <a:r>
              <a:rPr lang="en-IN" sz="2400" b="1" dirty="0">
                <a:solidFill>
                  <a:srgbClr val="7030A0"/>
                </a:solidFill>
              </a:rPr>
              <a:t>EDA</a:t>
            </a:r>
          </a:p>
        </p:txBody>
      </p:sp>
      <p:pic>
        <p:nvPicPr>
          <p:cNvPr id="12" name="Picture 11">
            <a:extLst>
              <a:ext uri="{FF2B5EF4-FFF2-40B4-BE49-F238E27FC236}">
                <a16:creationId xmlns:a16="http://schemas.microsoft.com/office/drawing/2014/main" id="{10F5827C-900D-1E48-6034-018D860F9245}"/>
              </a:ext>
            </a:extLst>
          </p:cNvPr>
          <p:cNvPicPr>
            <a:picLocks noChangeAspect="1"/>
          </p:cNvPicPr>
          <p:nvPr/>
        </p:nvPicPr>
        <p:blipFill rotWithShape="1">
          <a:blip r:embed="rId2">
            <a:extLst>
              <a:ext uri="{28A0092B-C50C-407E-A947-70E740481C1C}">
                <a14:useLocalDpi xmlns:a14="http://schemas.microsoft.com/office/drawing/2010/main" val="0"/>
              </a:ext>
            </a:extLst>
          </a:blip>
          <a:srcRect l="22570" t="22098" r="41180" b="6296"/>
          <a:stretch/>
        </p:blipFill>
        <p:spPr>
          <a:xfrm>
            <a:off x="507999" y="230832"/>
            <a:ext cx="4419600" cy="4910667"/>
          </a:xfrm>
          <a:prstGeom prst="rect">
            <a:avLst/>
          </a:prstGeom>
        </p:spPr>
      </p:pic>
      <p:pic>
        <p:nvPicPr>
          <p:cNvPr id="14" name="Picture 13">
            <a:extLst>
              <a:ext uri="{FF2B5EF4-FFF2-40B4-BE49-F238E27FC236}">
                <a16:creationId xmlns:a16="http://schemas.microsoft.com/office/drawing/2014/main" id="{4A6D1462-B88E-DBC1-091D-3866E5719DE2}"/>
              </a:ext>
            </a:extLst>
          </p:cNvPr>
          <p:cNvPicPr>
            <a:picLocks noChangeAspect="1"/>
          </p:cNvPicPr>
          <p:nvPr/>
        </p:nvPicPr>
        <p:blipFill rotWithShape="1">
          <a:blip r:embed="rId3">
            <a:extLst>
              <a:ext uri="{28A0092B-C50C-407E-A947-70E740481C1C}">
                <a14:useLocalDpi xmlns:a14="http://schemas.microsoft.com/office/drawing/2010/main" val="0"/>
              </a:ext>
            </a:extLst>
          </a:blip>
          <a:srcRect l="22776" t="26914" r="24168" b="28089"/>
          <a:stretch/>
        </p:blipFill>
        <p:spPr>
          <a:xfrm>
            <a:off x="5046134" y="1143231"/>
            <a:ext cx="6468534" cy="3085868"/>
          </a:xfrm>
          <a:prstGeom prst="rect">
            <a:avLst/>
          </a:prstGeom>
        </p:spPr>
      </p:pic>
    </p:spTree>
    <p:extLst>
      <p:ext uri="{BB962C8B-B14F-4D97-AF65-F5344CB8AC3E}">
        <p14:creationId xmlns:p14="http://schemas.microsoft.com/office/powerpoint/2010/main" val="2067915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2A0E-CCE5-EE15-C944-F3E75B5C9185}"/>
              </a:ext>
            </a:extLst>
          </p:cNvPr>
          <p:cNvPicPr>
            <a:picLocks noChangeAspect="1"/>
          </p:cNvPicPr>
          <p:nvPr/>
        </p:nvPicPr>
        <p:blipFill rotWithShape="1">
          <a:blip r:embed="rId2">
            <a:extLst>
              <a:ext uri="{28A0092B-C50C-407E-A947-70E740481C1C}">
                <a14:useLocalDpi xmlns:a14="http://schemas.microsoft.com/office/drawing/2010/main" val="0"/>
              </a:ext>
            </a:extLst>
          </a:blip>
          <a:srcRect l="25614" t="24403" r="30731" b="8177"/>
          <a:stretch/>
        </p:blipFill>
        <p:spPr>
          <a:xfrm>
            <a:off x="3364302" y="1117120"/>
            <a:ext cx="6159260" cy="4623759"/>
          </a:xfrm>
          <a:prstGeom prst="rect">
            <a:avLst/>
          </a:prstGeom>
        </p:spPr>
      </p:pic>
      <p:sp>
        <p:nvSpPr>
          <p:cNvPr id="6" name="TextBox 5">
            <a:extLst>
              <a:ext uri="{FF2B5EF4-FFF2-40B4-BE49-F238E27FC236}">
                <a16:creationId xmlns:a16="http://schemas.microsoft.com/office/drawing/2014/main" id="{8E71C239-3C2F-3D9B-5B36-97B8A67874A2}"/>
              </a:ext>
            </a:extLst>
          </p:cNvPr>
          <p:cNvSpPr txBox="1"/>
          <p:nvPr/>
        </p:nvSpPr>
        <p:spPr>
          <a:xfrm>
            <a:off x="4617289" y="0"/>
            <a:ext cx="4535338" cy="646331"/>
          </a:xfrm>
          <a:prstGeom prst="rect">
            <a:avLst/>
          </a:prstGeom>
          <a:noFill/>
        </p:spPr>
        <p:txBody>
          <a:bodyPr wrap="square">
            <a:spAutoFit/>
          </a:bodyPr>
          <a:lstStyle/>
          <a:p>
            <a:r>
              <a:rPr lang="en-IN" sz="3600" b="1" dirty="0">
                <a:solidFill>
                  <a:srgbClr val="7030A0"/>
                </a:solidFill>
              </a:rPr>
              <a:t>Data Visualization</a:t>
            </a:r>
          </a:p>
        </p:txBody>
      </p:sp>
    </p:spTree>
    <p:extLst>
      <p:ext uri="{BB962C8B-B14F-4D97-AF65-F5344CB8AC3E}">
        <p14:creationId xmlns:p14="http://schemas.microsoft.com/office/powerpoint/2010/main" val="228748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4288E-FC9A-88B3-9648-3EA1D7C7C724}"/>
              </a:ext>
            </a:extLst>
          </p:cNvPr>
          <p:cNvSpPr txBox="1"/>
          <p:nvPr/>
        </p:nvSpPr>
        <p:spPr>
          <a:xfrm flipH="1">
            <a:off x="3583709" y="122664"/>
            <a:ext cx="4713650" cy="646331"/>
          </a:xfrm>
          <a:prstGeom prst="rect">
            <a:avLst/>
          </a:prstGeom>
          <a:noFill/>
        </p:spPr>
        <p:txBody>
          <a:bodyPr wrap="square" rtlCol="0">
            <a:spAutoFit/>
          </a:bodyPr>
          <a:lstStyle/>
          <a:p>
            <a:r>
              <a:rPr lang="en-US" sz="3600" b="1" dirty="0">
                <a:solidFill>
                  <a:srgbClr val="7030A0"/>
                </a:solidFill>
              </a:rPr>
              <a:t>T</a:t>
            </a:r>
            <a:r>
              <a:rPr lang="en-IN" sz="3600" b="1" dirty="0">
                <a:solidFill>
                  <a:srgbClr val="7030A0"/>
                </a:solidFill>
              </a:rPr>
              <a:t>op-10 Drug Names</a:t>
            </a:r>
          </a:p>
        </p:txBody>
      </p:sp>
      <p:pic>
        <p:nvPicPr>
          <p:cNvPr id="4" name="Picture 3">
            <a:extLst>
              <a:ext uri="{FF2B5EF4-FFF2-40B4-BE49-F238E27FC236}">
                <a16:creationId xmlns:a16="http://schemas.microsoft.com/office/drawing/2014/main" id="{C56079E5-B8AB-FCC5-D5EF-D61ED9D32EDD}"/>
              </a:ext>
            </a:extLst>
          </p:cNvPr>
          <p:cNvPicPr>
            <a:picLocks noChangeAspect="1"/>
          </p:cNvPicPr>
          <p:nvPr/>
        </p:nvPicPr>
        <p:blipFill rotWithShape="1">
          <a:blip r:embed="rId2">
            <a:extLst>
              <a:ext uri="{28A0092B-C50C-407E-A947-70E740481C1C}">
                <a14:useLocalDpi xmlns:a14="http://schemas.microsoft.com/office/drawing/2010/main" val="0"/>
              </a:ext>
            </a:extLst>
          </a:blip>
          <a:srcRect l="21310" t="23740" r="33323" b="4878"/>
          <a:stretch/>
        </p:blipFill>
        <p:spPr>
          <a:xfrm>
            <a:off x="191673" y="2308302"/>
            <a:ext cx="4034955" cy="3571260"/>
          </a:xfrm>
          <a:prstGeom prst="rect">
            <a:avLst/>
          </a:prstGeom>
        </p:spPr>
      </p:pic>
      <p:sp>
        <p:nvSpPr>
          <p:cNvPr id="6" name="TextBox 5">
            <a:extLst>
              <a:ext uri="{FF2B5EF4-FFF2-40B4-BE49-F238E27FC236}">
                <a16:creationId xmlns:a16="http://schemas.microsoft.com/office/drawing/2014/main" id="{21FE6FE6-3E97-AA9C-60CA-A412E288DFFB}"/>
              </a:ext>
            </a:extLst>
          </p:cNvPr>
          <p:cNvSpPr txBox="1"/>
          <p:nvPr/>
        </p:nvSpPr>
        <p:spPr>
          <a:xfrm>
            <a:off x="1529820" y="1321418"/>
            <a:ext cx="1837848" cy="369332"/>
          </a:xfrm>
          <a:prstGeom prst="rect">
            <a:avLst/>
          </a:prstGeom>
          <a:noFill/>
        </p:spPr>
        <p:txBody>
          <a:bodyPr wrap="square">
            <a:spAutoFit/>
          </a:bodyPr>
          <a:lstStyle/>
          <a:p>
            <a:pPr algn="l"/>
            <a:r>
              <a:rPr lang="en-US" b="1" i="0" dirty="0">
                <a:solidFill>
                  <a:srgbClr val="000000"/>
                </a:solidFill>
                <a:effectLst/>
                <a:latin typeface="Helvetica Neue"/>
              </a:rPr>
              <a:t> Depression</a:t>
            </a:r>
          </a:p>
        </p:txBody>
      </p:sp>
      <p:pic>
        <p:nvPicPr>
          <p:cNvPr id="2050" name="Picture 2">
            <a:extLst>
              <a:ext uri="{FF2B5EF4-FFF2-40B4-BE49-F238E27FC236}">
                <a16:creationId xmlns:a16="http://schemas.microsoft.com/office/drawing/2014/main" id="{7F6AB99E-CC4A-BCB9-68AA-D5176B7DE3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10"/>
          <a:stretch/>
        </p:blipFill>
        <p:spPr bwMode="auto">
          <a:xfrm>
            <a:off x="4340731" y="2308302"/>
            <a:ext cx="3842524" cy="3691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9CFF0FE-5646-4799-65AD-856D78C9B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7359" y="2308301"/>
            <a:ext cx="3888910" cy="3418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83A400-1018-F799-6A40-AA7FAA202EEE}"/>
              </a:ext>
            </a:extLst>
          </p:cNvPr>
          <p:cNvSpPr txBox="1"/>
          <p:nvPr/>
        </p:nvSpPr>
        <p:spPr>
          <a:xfrm>
            <a:off x="9445934" y="1427794"/>
            <a:ext cx="2262846" cy="369332"/>
          </a:xfrm>
          <a:prstGeom prst="rect">
            <a:avLst/>
          </a:prstGeom>
          <a:noFill/>
        </p:spPr>
        <p:txBody>
          <a:bodyPr wrap="square">
            <a:spAutoFit/>
          </a:bodyPr>
          <a:lstStyle/>
          <a:p>
            <a:pPr algn="l"/>
            <a:r>
              <a:rPr lang="en-IN" b="1" i="0" dirty="0">
                <a:solidFill>
                  <a:srgbClr val="000000"/>
                </a:solidFill>
                <a:effectLst/>
                <a:latin typeface="Helvetica Neue"/>
              </a:rPr>
              <a:t>Diabetes, Type 2</a:t>
            </a:r>
          </a:p>
        </p:txBody>
      </p:sp>
      <p:sp>
        <p:nvSpPr>
          <p:cNvPr id="10" name="TextBox 9">
            <a:extLst>
              <a:ext uri="{FF2B5EF4-FFF2-40B4-BE49-F238E27FC236}">
                <a16:creationId xmlns:a16="http://schemas.microsoft.com/office/drawing/2014/main" id="{5C1BD9E8-C10E-126B-8E30-594ACC012F3F}"/>
              </a:ext>
            </a:extLst>
          </p:cNvPr>
          <p:cNvSpPr txBox="1"/>
          <p:nvPr/>
        </p:nvSpPr>
        <p:spPr>
          <a:xfrm>
            <a:off x="5091580" y="1321418"/>
            <a:ext cx="6183350" cy="369332"/>
          </a:xfrm>
          <a:prstGeom prst="rect">
            <a:avLst/>
          </a:prstGeom>
          <a:noFill/>
        </p:spPr>
        <p:txBody>
          <a:bodyPr wrap="square">
            <a:spAutoFit/>
          </a:bodyPr>
          <a:lstStyle/>
          <a:p>
            <a:pPr algn="l"/>
            <a:r>
              <a:rPr lang="en-US" b="1" i="0" dirty="0">
                <a:solidFill>
                  <a:srgbClr val="000000"/>
                </a:solidFill>
                <a:effectLst/>
                <a:latin typeface="Helvetica Neue"/>
              </a:rPr>
              <a:t>High Blood Pressure</a:t>
            </a:r>
          </a:p>
        </p:txBody>
      </p:sp>
    </p:spTree>
    <p:extLst>
      <p:ext uri="{BB962C8B-B14F-4D97-AF65-F5344CB8AC3E}">
        <p14:creationId xmlns:p14="http://schemas.microsoft.com/office/powerpoint/2010/main" val="4256412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5713D070-D053-E4F3-5117-75F8705B7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13"/>
            <a:ext cx="5506611" cy="57914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23EF70E-40ED-733B-F743-623B36157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407" y="738187"/>
            <a:ext cx="673417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50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621</Words>
  <Application>Microsoft Office PowerPoint</Application>
  <PresentationFormat>Widescreen</PresentationFormat>
  <Paragraphs>102</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Google Sans</vt:lpstr>
      <vt:lpstr>Helvetica Neue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SMRUTI DASH</dc:creator>
  <cp:lastModifiedBy>Aniruddha Naphad</cp:lastModifiedBy>
  <cp:revision>31</cp:revision>
  <dcterms:created xsi:type="dcterms:W3CDTF">2023-05-15T12:00:08Z</dcterms:created>
  <dcterms:modified xsi:type="dcterms:W3CDTF">2023-05-18T07:58:48Z</dcterms:modified>
</cp:coreProperties>
</file>